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5486400" cy="3657600"/>
  <p:notesSz cx="6858000" cy="9144000"/>
  <p:defaultTextStyle>
    <a:defPPr>
      <a:defRPr lang="en-US"/>
    </a:defPPr>
    <a:lvl1pPr marL="0" algn="l" defTabSz="522488" rtl="0" eaLnBrk="1" latinLnBrk="0" hangingPunct="1">
      <a:defRPr sz="1000" kern="1200">
        <a:solidFill>
          <a:schemeClr val="tx1"/>
        </a:solidFill>
        <a:latin typeface="+mn-lt"/>
        <a:ea typeface="+mn-ea"/>
        <a:cs typeface="+mn-cs"/>
      </a:defRPr>
    </a:lvl1pPr>
    <a:lvl2pPr marL="261244" algn="l" defTabSz="522488" rtl="0" eaLnBrk="1" latinLnBrk="0" hangingPunct="1">
      <a:defRPr sz="1000" kern="1200">
        <a:solidFill>
          <a:schemeClr val="tx1"/>
        </a:solidFill>
        <a:latin typeface="+mn-lt"/>
        <a:ea typeface="+mn-ea"/>
        <a:cs typeface="+mn-cs"/>
      </a:defRPr>
    </a:lvl2pPr>
    <a:lvl3pPr marL="522488" algn="l" defTabSz="522488" rtl="0" eaLnBrk="1" latinLnBrk="0" hangingPunct="1">
      <a:defRPr sz="1000" kern="1200">
        <a:solidFill>
          <a:schemeClr val="tx1"/>
        </a:solidFill>
        <a:latin typeface="+mn-lt"/>
        <a:ea typeface="+mn-ea"/>
        <a:cs typeface="+mn-cs"/>
      </a:defRPr>
    </a:lvl3pPr>
    <a:lvl4pPr marL="783732" algn="l" defTabSz="522488" rtl="0" eaLnBrk="1" latinLnBrk="0" hangingPunct="1">
      <a:defRPr sz="1000" kern="1200">
        <a:solidFill>
          <a:schemeClr val="tx1"/>
        </a:solidFill>
        <a:latin typeface="+mn-lt"/>
        <a:ea typeface="+mn-ea"/>
        <a:cs typeface="+mn-cs"/>
      </a:defRPr>
    </a:lvl4pPr>
    <a:lvl5pPr marL="1044976" algn="l" defTabSz="522488" rtl="0" eaLnBrk="1" latinLnBrk="0" hangingPunct="1">
      <a:defRPr sz="1000" kern="1200">
        <a:solidFill>
          <a:schemeClr val="tx1"/>
        </a:solidFill>
        <a:latin typeface="+mn-lt"/>
        <a:ea typeface="+mn-ea"/>
        <a:cs typeface="+mn-cs"/>
      </a:defRPr>
    </a:lvl5pPr>
    <a:lvl6pPr marL="1306220" algn="l" defTabSz="522488" rtl="0" eaLnBrk="1" latinLnBrk="0" hangingPunct="1">
      <a:defRPr sz="1000" kern="1200">
        <a:solidFill>
          <a:schemeClr val="tx1"/>
        </a:solidFill>
        <a:latin typeface="+mn-lt"/>
        <a:ea typeface="+mn-ea"/>
        <a:cs typeface="+mn-cs"/>
      </a:defRPr>
    </a:lvl6pPr>
    <a:lvl7pPr marL="1567464" algn="l" defTabSz="522488" rtl="0" eaLnBrk="1" latinLnBrk="0" hangingPunct="1">
      <a:defRPr sz="1000" kern="1200">
        <a:solidFill>
          <a:schemeClr val="tx1"/>
        </a:solidFill>
        <a:latin typeface="+mn-lt"/>
        <a:ea typeface="+mn-ea"/>
        <a:cs typeface="+mn-cs"/>
      </a:defRPr>
    </a:lvl7pPr>
    <a:lvl8pPr marL="1828709" algn="l" defTabSz="522488" rtl="0" eaLnBrk="1" latinLnBrk="0" hangingPunct="1">
      <a:defRPr sz="1000" kern="1200">
        <a:solidFill>
          <a:schemeClr val="tx1"/>
        </a:solidFill>
        <a:latin typeface="+mn-lt"/>
        <a:ea typeface="+mn-ea"/>
        <a:cs typeface="+mn-cs"/>
      </a:defRPr>
    </a:lvl8pPr>
    <a:lvl9pPr marL="2089953" algn="l" defTabSz="522488"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p15:clr>
            <a:srgbClr val="A4A3A4"/>
          </p15:clr>
        </p15:guide>
        <p15:guide id="2" pos="17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176" y="77"/>
      </p:cViewPr>
      <p:guideLst>
        <p:guide orient="horz" pos="1152"/>
        <p:guide pos="17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97A70-FCA0-492C-9585-2C02D7A42847}" type="datetimeFigureOut">
              <a:rPr lang="en-US" smtClean="0"/>
              <a:pPr/>
              <a:t>5/15/2018</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707A0-AEDF-43BE-8105-16700778DAC3}" type="slidenum">
              <a:rPr lang="en-US" smtClean="0"/>
              <a:pPr/>
              <a:t>‹#›</a:t>
            </a:fld>
            <a:endParaRPr lang="en-US"/>
          </a:p>
        </p:txBody>
      </p:sp>
    </p:spTree>
    <p:extLst>
      <p:ext uri="{BB962C8B-B14F-4D97-AF65-F5344CB8AC3E}">
        <p14:creationId xmlns:p14="http://schemas.microsoft.com/office/powerpoint/2010/main" val="44680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 y="1136227"/>
            <a:ext cx="4663440" cy="784013"/>
          </a:xfrm>
        </p:spPr>
        <p:txBody>
          <a:bodyPr/>
          <a:lstStyle/>
          <a:p>
            <a:r>
              <a:rPr lang="en-US"/>
              <a:t>Click to edit Master title style</a:t>
            </a:r>
          </a:p>
        </p:txBody>
      </p:sp>
      <p:sp>
        <p:nvSpPr>
          <p:cNvPr id="3" name="Subtitle 2"/>
          <p:cNvSpPr>
            <a:spLocks noGrp="1"/>
          </p:cNvSpPr>
          <p:nvPr>
            <p:ph type="subTitle" idx="1"/>
          </p:nvPr>
        </p:nvSpPr>
        <p:spPr>
          <a:xfrm>
            <a:off x="822960" y="2072640"/>
            <a:ext cx="3840480" cy="934720"/>
          </a:xfrm>
        </p:spPr>
        <p:txBody>
          <a:bodyPr/>
          <a:lstStyle>
            <a:lvl1pPr marL="0" indent="0" algn="ctr">
              <a:buNone/>
              <a:defRPr>
                <a:solidFill>
                  <a:schemeClr val="tx1">
                    <a:tint val="75000"/>
                  </a:schemeClr>
                </a:solidFill>
              </a:defRPr>
            </a:lvl1pPr>
            <a:lvl2pPr marL="261244" indent="0" algn="ctr">
              <a:buNone/>
              <a:defRPr>
                <a:solidFill>
                  <a:schemeClr val="tx1">
                    <a:tint val="75000"/>
                  </a:schemeClr>
                </a:solidFill>
              </a:defRPr>
            </a:lvl2pPr>
            <a:lvl3pPr marL="522488" indent="0" algn="ctr">
              <a:buNone/>
              <a:defRPr>
                <a:solidFill>
                  <a:schemeClr val="tx1">
                    <a:tint val="75000"/>
                  </a:schemeClr>
                </a:solidFill>
              </a:defRPr>
            </a:lvl3pPr>
            <a:lvl4pPr marL="783732" indent="0" algn="ctr">
              <a:buNone/>
              <a:defRPr>
                <a:solidFill>
                  <a:schemeClr val="tx1">
                    <a:tint val="75000"/>
                  </a:schemeClr>
                </a:solidFill>
              </a:defRPr>
            </a:lvl4pPr>
            <a:lvl5pPr marL="1044976" indent="0" algn="ctr">
              <a:buNone/>
              <a:defRPr>
                <a:solidFill>
                  <a:schemeClr val="tx1">
                    <a:tint val="75000"/>
                  </a:schemeClr>
                </a:solidFill>
              </a:defRPr>
            </a:lvl5pPr>
            <a:lvl6pPr marL="1306220" indent="0" algn="ctr">
              <a:buNone/>
              <a:defRPr>
                <a:solidFill>
                  <a:schemeClr val="tx1">
                    <a:tint val="75000"/>
                  </a:schemeClr>
                </a:solidFill>
              </a:defRPr>
            </a:lvl6pPr>
            <a:lvl7pPr marL="1567464" indent="0" algn="ctr">
              <a:buNone/>
              <a:defRPr>
                <a:solidFill>
                  <a:schemeClr val="tx1">
                    <a:tint val="75000"/>
                  </a:schemeClr>
                </a:solidFill>
              </a:defRPr>
            </a:lvl7pPr>
            <a:lvl8pPr marL="1828709" indent="0" algn="ctr">
              <a:buNone/>
              <a:defRPr>
                <a:solidFill>
                  <a:schemeClr val="tx1">
                    <a:tint val="75000"/>
                  </a:schemeClr>
                </a:solidFill>
              </a:defRPr>
            </a:lvl8pPr>
            <a:lvl9pPr marL="20899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556887-D719-4709-82D6-57056CE9F038}"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B94B4-E8B2-4A37-BBE5-EFD30AC92662}" type="slidenum">
              <a:rPr lang="en-US" smtClean="0"/>
              <a:pPr/>
              <a:t>‹#›</a:t>
            </a:fld>
            <a:endParaRPr lang="en-US"/>
          </a:p>
        </p:txBody>
      </p:sp>
    </p:spTree>
    <p:extLst>
      <p:ext uri="{BB962C8B-B14F-4D97-AF65-F5344CB8AC3E}">
        <p14:creationId xmlns:p14="http://schemas.microsoft.com/office/powerpoint/2010/main" val="134423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556887-D719-4709-82D6-57056CE9F038}"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B94B4-E8B2-4A37-BBE5-EFD30AC92662}" type="slidenum">
              <a:rPr lang="en-US" smtClean="0"/>
              <a:pPr/>
              <a:t>‹#›</a:t>
            </a:fld>
            <a:endParaRPr lang="en-US"/>
          </a:p>
        </p:txBody>
      </p:sp>
    </p:spTree>
    <p:extLst>
      <p:ext uri="{BB962C8B-B14F-4D97-AF65-F5344CB8AC3E}">
        <p14:creationId xmlns:p14="http://schemas.microsoft.com/office/powerpoint/2010/main" val="3003585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965" y="77893"/>
            <a:ext cx="740093" cy="16645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783" y="77893"/>
            <a:ext cx="2130742" cy="16645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556887-D719-4709-82D6-57056CE9F038}"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B94B4-E8B2-4A37-BBE5-EFD30AC92662}" type="slidenum">
              <a:rPr lang="en-US" smtClean="0"/>
              <a:pPr/>
              <a:t>‹#›</a:t>
            </a:fld>
            <a:endParaRPr lang="en-US"/>
          </a:p>
        </p:txBody>
      </p:sp>
    </p:spTree>
    <p:extLst>
      <p:ext uri="{BB962C8B-B14F-4D97-AF65-F5344CB8AC3E}">
        <p14:creationId xmlns:p14="http://schemas.microsoft.com/office/powerpoint/2010/main" val="212535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556887-D719-4709-82D6-57056CE9F038}"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B94B4-E8B2-4A37-BBE5-EFD30AC92662}" type="slidenum">
              <a:rPr lang="en-US" smtClean="0"/>
              <a:pPr/>
              <a:t>‹#›</a:t>
            </a:fld>
            <a:endParaRPr lang="en-US"/>
          </a:p>
        </p:txBody>
      </p:sp>
    </p:spTree>
    <p:extLst>
      <p:ext uri="{BB962C8B-B14F-4D97-AF65-F5344CB8AC3E}">
        <p14:creationId xmlns:p14="http://schemas.microsoft.com/office/powerpoint/2010/main" val="354663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3388" y="2350347"/>
            <a:ext cx="4663440" cy="726440"/>
          </a:xfrm>
        </p:spPr>
        <p:txBody>
          <a:bodyPr anchor="t"/>
          <a:lstStyle>
            <a:lvl1pPr algn="l">
              <a:defRPr sz="2300" b="1" cap="all"/>
            </a:lvl1pPr>
          </a:lstStyle>
          <a:p>
            <a:r>
              <a:rPr lang="en-US"/>
              <a:t>Click to edit Master title style</a:t>
            </a:r>
          </a:p>
        </p:txBody>
      </p:sp>
      <p:sp>
        <p:nvSpPr>
          <p:cNvPr id="3" name="Text Placeholder 2"/>
          <p:cNvSpPr>
            <a:spLocks noGrp="1"/>
          </p:cNvSpPr>
          <p:nvPr>
            <p:ph type="body" idx="1"/>
          </p:nvPr>
        </p:nvSpPr>
        <p:spPr>
          <a:xfrm>
            <a:off x="433388" y="1550247"/>
            <a:ext cx="4663440" cy="800100"/>
          </a:xfrm>
        </p:spPr>
        <p:txBody>
          <a:bodyPr anchor="b"/>
          <a:lstStyle>
            <a:lvl1pPr marL="0" indent="0">
              <a:buNone/>
              <a:defRPr sz="1100">
                <a:solidFill>
                  <a:schemeClr val="tx1">
                    <a:tint val="75000"/>
                  </a:schemeClr>
                </a:solidFill>
              </a:defRPr>
            </a:lvl1pPr>
            <a:lvl2pPr marL="261244" indent="0">
              <a:buNone/>
              <a:defRPr sz="1000">
                <a:solidFill>
                  <a:schemeClr val="tx1">
                    <a:tint val="75000"/>
                  </a:schemeClr>
                </a:solidFill>
              </a:defRPr>
            </a:lvl2pPr>
            <a:lvl3pPr marL="522488" indent="0">
              <a:buNone/>
              <a:defRPr sz="900">
                <a:solidFill>
                  <a:schemeClr val="tx1">
                    <a:tint val="75000"/>
                  </a:schemeClr>
                </a:solidFill>
              </a:defRPr>
            </a:lvl3pPr>
            <a:lvl4pPr marL="783732" indent="0">
              <a:buNone/>
              <a:defRPr sz="800">
                <a:solidFill>
                  <a:schemeClr val="tx1">
                    <a:tint val="75000"/>
                  </a:schemeClr>
                </a:solidFill>
              </a:defRPr>
            </a:lvl4pPr>
            <a:lvl5pPr marL="1044976" indent="0">
              <a:buNone/>
              <a:defRPr sz="800">
                <a:solidFill>
                  <a:schemeClr val="tx1">
                    <a:tint val="75000"/>
                  </a:schemeClr>
                </a:solidFill>
              </a:defRPr>
            </a:lvl5pPr>
            <a:lvl6pPr marL="1306220" indent="0">
              <a:buNone/>
              <a:defRPr sz="800">
                <a:solidFill>
                  <a:schemeClr val="tx1">
                    <a:tint val="75000"/>
                  </a:schemeClr>
                </a:solidFill>
              </a:defRPr>
            </a:lvl6pPr>
            <a:lvl7pPr marL="1567464" indent="0">
              <a:buNone/>
              <a:defRPr sz="800">
                <a:solidFill>
                  <a:schemeClr val="tx1">
                    <a:tint val="75000"/>
                  </a:schemeClr>
                </a:solidFill>
              </a:defRPr>
            </a:lvl7pPr>
            <a:lvl8pPr marL="1828709" indent="0">
              <a:buNone/>
              <a:defRPr sz="800">
                <a:solidFill>
                  <a:schemeClr val="tx1">
                    <a:tint val="75000"/>
                  </a:schemeClr>
                </a:solidFill>
              </a:defRPr>
            </a:lvl8pPr>
            <a:lvl9pPr marL="2089953"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556887-D719-4709-82D6-57056CE9F038}"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B94B4-E8B2-4A37-BBE5-EFD30AC92662}" type="slidenum">
              <a:rPr lang="en-US" smtClean="0"/>
              <a:pPr/>
              <a:t>‹#›</a:t>
            </a:fld>
            <a:endParaRPr lang="en-US"/>
          </a:p>
        </p:txBody>
      </p:sp>
    </p:spTree>
    <p:extLst>
      <p:ext uri="{BB962C8B-B14F-4D97-AF65-F5344CB8AC3E}">
        <p14:creationId xmlns:p14="http://schemas.microsoft.com/office/powerpoint/2010/main" val="6316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783" y="455507"/>
            <a:ext cx="1435417" cy="1286933"/>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91640" y="455507"/>
            <a:ext cx="1435418" cy="1286933"/>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556887-D719-4709-82D6-57056CE9F038}"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B94B4-E8B2-4A37-BBE5-EFD30AC92662}" type="slidenum">
              <a:rPr lang="en-US" smtClean="0"/>
              <a:pPr/>
              <a:t>‹#›</a:t>
            </a:fld>
            <a:endParaRPr lang="en-US"/>
          </a:p>
        </p:txBody>
      </p:sp>
    </p:spTree>
    <p:extLst>
      <p:ext uri="{BB962C8B-B14F-4D97-AF65-F5344CB8AC3E}">
        <p14:creationId xmlns:p14="http://schemas.microsoft.com/office/powerpoint/2010/main" val="312937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46474"/>
            <a:ext cx="4937760" cy="609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74320" y="818727"/>
            <a:ext cx="2424113" cy="341206"/>
          </a:xfrm>
        </p:spPr>
        <p:txBody>
          <a:bodyPr anchor="b"/>
          <a:lstStyle>
            <a:lvl1pPr marL="0" indent="0">
              <a:buNone/>
              <a:defRPr sz="1400" b="1"/>
            </a:lvl1pPr>
            <a:lvl2pPr marL="261244" indent="0">
              <a:buNone/>
              <a:defRPr sz="1100" b="1"/>
            </a:lvl2pPr>
            <a:lvl3pPr marL="522488" indent="0">
              <a:buNone/>
              <a:defRPr sz="1000" b="1"/>
            </a:lvl3pPr>
            <a:lvl4pPr marL="783732" indent="0">
              <a:buNone/>
              <a:defRPr sz="900" b="1"/>
            </a:lvl4pPr>
            <a:lvl5pPr marL="1044976" indent="0">
              <a:buNone/>
              <a:defRPr sz="900" b="1"/>
            </a:lvl5pPr>
            <a:lvl6pPr marL="1306220" indent="0">
              <a:buNone/>
              <a:defRPr sz="900" b="1"/>
            </a:lvl6pPr>
            <a:lvl7pPr marL="1567464" indent="0">
              <a:buNone/>
              <a:defRPr sz="900" b="1"/>
            </a:lvl7pPr>
            <a:lvl8pPr marL="1828709" indent="0">
              <a:buNone/>
              <a:defRPr sz="900" b="1"/>
            </a:lvl8pPr>
            <a:lvl9pPr marL="2089953" indent="0">
              <a:buNone/>
              <a:defRPr sz="900" b="1"/>
            </a:lvl9pPr>
          </a:lstStyle>
          <a:p>
            <a:pPr lvl="0"/>
            <a:r>
              <a:rPr lang="en-US"/>
              <a:t>Click to edit Master text styles</a:t>
            </a:r>
          </a:p>
        </p:txBody>
      </p:sp>
      <p:sp>
        <p:nvSpPr>
          <p:cNvPr id="4" name="Content Placeholder 3"/>
          <p:cNvSpPr>
            <a:spLocks noGrp="1"/>
          </p:cNvSpPr>
          <p:nvPr>
            <p:ph sz="half" idx="2"/>
          </p:nvPr>
        </p:nvSpPr>
        <p:spPr>
          <a:xfrm>
            <a:off x="274320" y="1159933"/>
            <a:ext cx="2424113" cy="2107354"/>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787015" y="818727"/>
            <a:ext cx="2425065" cy="341206"/>
          </a:xfrm>
        </p:spPr>
        <p:txBody>
          <a:bodyPr anchor="b"/>
          <a:lstStyle>
            <a:lvl1pPr marL="0" indent="0">
              <a:buNone/>
              <a:defRPr sz="1400" b="1"/>
            </a:lvl1pPr>
            <a:lvl2pPr marL="261244" indent="0">
              <a:buNone/>
              <a:defRPr sz="1100" b="1"/>
            </a:lvl2pPr>
            <a:lvl3pPr marL="522488" indent="0">
              <a:buNone/>
              <a:defRPr sz="1000" b="1"/>
            </a:lvl3pPr>
            <a:lvl4pPr marL="783732" indent="0">
              <a:buNone/>
              <a:defRPr sz="900" b="1"/>
            </a:lvl4pPr>
            <a:lvl5pPr marL="1044976" indent="0">
              <a:buNone/>
              <a:defRPr sz="900" b="1"/>
            </a:lvl5pPr>
            <a:lvl6pPr marL="1306220" indent="0">
              <a:buNone/>
              <a:defRPr sz="900" b="1"/>
            </a:lvl6pPr>
            <a:lvl7pPr marL="1567464" indent="0">
              <a:buNone/>
              <a:defRPr sz="900" b="1"/>
            </a:lvl7pPr>
            <a:lvl8pPr marL="1828709" indent="0">
              <a:buNone/>
              <a:defRPr sz="900" b="1"/>
            </a:lvl8pPr>
            <a:lvl9pPr marL="2089953" indent="0">
              <a:buNone/>
              <a:defRPr sz="900" b="1"/>
            </a:lvl9pPr>
          </a:lstStyle>
          <a:p>
            <a:pPr lvl="0"/>
            <a:r>
              <a:rPr lang="en-US"/>
              <a:t>Click to edit Master text styles</a:t>
            </a:r>
          </a:p>
        </p:txBody>
      </p:sp>
      <p:sp>
        <p:nvSpPr>
          <p:cNvPr id="6" name="Content Placeholder 5"/>
          <p:cNvSpPr>
            <a:spLocks noGrp="1"/>
          </p:cNvSpPr>
          <p:nvPr>
            <p:ph sz="quarter" idx="4"/>
          </p:nvPr>
        </p:nvSpPr>
        <p:spPr>
          <a:xfrm>
            <a:off x="2787015" y="1159933"/>
            <a:ext cx="2425065" cy="2107354"/>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556887-D719-4709-82D6-57056CE9F038}" type="datetimeFigureOut">
              <a:rPr lang="en-US" smtClean="0"/>
              <a:pPr/>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0B94B4-E8B2-4A37-BBE5-EFD30AC92662}" type="slidenum">
              <a:rPr lang="en-US" smtClean="0"/>
              <a:pPr/>
              <a:t>‹#›</a:t>
            </a:fld>
            <a:endParaRPr lang="en-US"/>
          </a:p>
        </p:txBody>
      </p:sp>
    </p:spTree>
    <p:extLst>
      <p:ext uri="{BB962C8B-B14F-4D97-AF65-F5344CB8AC3E}">
        <p14:creationId xmlns:p14="http://schemas.microsoft.com/office/powerpoint/2010/main" val="325725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556887-D719-4709-82D6-57056CE9F038}" type="datetimeFigureOut">
              <a:rPr lang="en-US" smtClean="0"/>
              <a:pPr/>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0B94B4-E8B2-4A37-BBE5-EFD30AC92662}" type="slidenum">
              <a:rPr lang="en-US" smtClean="0"/>
              <a:pPr/>
              <a:t>‹#›</a:t>
            </a:fld>
            <a:endParaRPr lang="en-US"/>
          </a:p>
        </p:txBody>
      </p:sp>
    </p:spTree>
    <p:extLst>
      <p:ext uri="{BB962C8B-B14F-4D97-AF65-F5344CB8AC3E}">
        <p14:creationId xmlns:p14="http://schemas.microsoft.com/office/powerpoint/2010/main" val="383471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56887-D719-4709-82D6-57056CE9F038}" type="datetimeFigureOut">
              <a:rPr lang="en-US" smtClean="0"/>
              <a:pPr/>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0B94B4-E8B2-4A37-BBE5-EFD30AC92662}" type="slidenum">
              <a:rPr lang="en-US" smtClean="0"/>
              <a:pPr/>
              <a:t>‹#›</a:t>
            </a:fld>
            <a:endParaRPr lang="en-US"/>
          </a:p>
        </p:txBody>
      </p:sp>
    </p:spTree>
    <p:extLst>
      <p:ext uri="{BB962C8B-B14F-4D97-AF65-F5344CB8AC3E}">
        <p14:creationId xmlns:p14="http://schemas.microsoft.com/office/powerpoint/2010/main" val="65075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 y="145627"/>
            <a:ext cx="1804988" cy="619760"/>
          </a:xfrm>
        </p:spPr>
        <p:txBody>
          <a:bodyPr anchor="b"/>
          <a:lstStyle>
            <a:lvl1pPr algn="l">
              <a:defRPr sz="1100" b="1"/>
            </a:lvl1pPr>
          </a:lstStyle>
          <a:p>
            <a:r>
              <a:rPr lang="en-US"/>
              <a:t>Click to edit Master title style</a:t>
            </a:r>
          </a:p>
        </p:txBody>
      </p:sp>
      <p:sp>
        <p:nvSpPr>
          <p:cNvPr id="3" name="Content Placeholder 2"/>
          <p:cNvSpPr>
            <a:spLocks noGrp="1"/>
          </p:cNvSpPr>
          <p:nvPr>
            <p:ph idx="1"/>
          </p:nvPr>
        </p:nvSpPr>
        <p:spPr>
          <a:xfrm>
            <a:off x="2145030" y="145627"/>
            <a:ext cx="3067050" cy="3121660"/>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4320" y="765387"/>
            <a:ext cx="1804988" cy="2501900"/>
          </a:xfrm>
        </p:spPr>
        <p:txBody>
          <a:bodyPr/>
          <a:lstStyle>
            <a:lvl1pPr marL="0" indent="0">
              <a:buNone/>
              <a:defRPr sz="800"/>
            </a:lvl1pPr>
            <a:lvl2pPr marL="261244" indent="0">
              <a:buNone/>
              <a:defRPr sz="700"/>
            </a:lvl2pPr>
            <a:lvl3pPr marL="522488" indent="0">
              <a:buNone/>
              <a:defRPr sz="600"/>
            </a:lvl3pPr>
            <a:lvl4pPr marL="783732" indent="0">
              <a:buNone/>
              <a:defRPr sz="500"/>
            </a:lvl4pPr>
            <a:lvl5pPr marL="1044976" indent="0">
              <a:buNone/>
              <a:defRPr sz="500"/>
            </a:lvl5pPr>
            <a:lvl6pPr marL="1306220" indent="0">
              <a:buNone/>
              <a:defRPr sz="500"/>
            </a:lvl6pPr>
            <a:lvl7pPr marL="1567464" indent="0">
              <a:buNone/>
              <a:defRPr sz="500"/>
            </a:lvl7pPr>
            <a:lvl8pPr marL="1828709" indent="0">
              <a:buNone/>
              <a:defRPr sz="500"/>
            </a:lvl8pPr>
            <a:lvl9pPr marL="2089953"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4A556887-D719-4709-82D6-57056CE9F038}"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B94B4-E8B2-4A37-BBE5-EFD30AC92662}" type="slidenum">
              <a:rPr lang="en-US" smtClean="0"/>
              <a:pPr/>
              <a:t>‹#›</a:t>
            </a:fld>
            <a:endParaRPr lang="en-US"/>
          </a:p>
        </p:txBody>
      </p:sp>
    </p:spTree>
    <p:extLst>
      <p:ext uri="{BB962C8B-B14F-4D97-AF65-F5344CB8AC3E}">
        <p14:creationId xmlns:p14="http://schemas.microsoft.com/office/powerpoint/2010/main" val="323620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5373" y="2560320"/>
            <a:ext cx="3291840" cy="302260"/>
          </a:xfrm>
        </p:spPr>
        <p:txBody>
          <a:bodyPr anchor="b"/>
          <a:lstStyle>
            <a:lvl1pPr algn="l">
              <a:defRPr sz="1100" b="1"/>
            </a:lvl1pPr>
          </a:lstStyle>
          <a:p>
            <a:r>
              <a:rPr lang="en-US"/>
              <a:t>Click to edit Master title style</a:t>
            </a:r>
          </a:p>
        </p:txBody>
      </p:sp>
      <p:sp>
        <p:nvSpPr>
          <p:cNvPr id="3" name="Picture Placeholder 2"/>
          <p:cNvSpPr>
            <a:spLocks noGrp="1"/>
          </p:cNvSpPr>
          <p:nvPr>
            <p:ph type="pic" idx="1"/>
          </p:nvPr>
        </p:nvSpPr>
        <p:spPr>
          <a:xfrm>
            <a:off x="1075373" y="326813"/>
            <a:ext cx="3291840" cy="2194560"/>
          </a:xfrm>
        </p:spPr>
        <p:txBody>
          <a:bodyPr/>
          <a:lstStyle>
            <a:lvl1pPr marL="0" indent="0">
              <a:buNone/>
              <a:defRPr sz="1800"/>
            </a:lvl1pPr>
            <a:lvl2pPr marL="261244" indent="0">
              <a:buNone/>
              <a:defRPr sz="1600"/>
            </a:lvl2pPr>
            <a:lvl3pPr marL="522488" indent="0">
              <a:buNone/>
              <a:defRPr sz="1400"/>
            </a:lvl3pPr>
            <a:lvl4pPr marL="783732" indent="0">
              <a:buNone/>
              <a:defRPr sz="1100"/>
            </a:lvl4pPr>
            <a:lvl5pPr marL="1044976" indent="0">
              <a:buNone/>
              <a:defRPr sz="1100"/>
            </a:lvl5pPr>
            <a:lvl6pPr marL="1306220" indent="0">
              <a:buNone/>
              <a:defRPr sz="1100"/>
            </a:lvl6pPr>
            <a:lvl7pPr marL="1567464" indent="0">
              <a:buNone/>
              <a:defRPr sz="1100"/>
            </a:lvl7pPr>
            <a:lvl8pPr marL="1828709" indent="0">
              <a:buNone/>
              <a:defRPr sz="1100"/>
            </a:lvl8pPr>
            <a:lvl9pPr marL="2089953" indent="0">
              <a:buNone/>
              <a:defRPr sz="1100"/>
            </a:lvl9pPr>
          </a:lstStyle>
          <a:p>
            <a:endParaRPr lang="en-US"/>
          </a:p>
        </p:txBody>
      </p:sp>
      <p:sp>
        <p:nvSpPr>
          <p:cNvPr id="4" name="Text Placeholder 3"/>
          <p:cNvSpPr>
            <a:spLocks noGrp="1"/>
          </p:cNvSpPr>
          <p:nvPr>
            <p:ph type="body" sz="half" idx="2"/>
          </p:nvPr>
        </p:nvSpPr>
        <p:spPr>
          <a:xfrm>
            <a:off x="1075373" y="2862580"/>
            <a:ext cx="3291840" cy="429260"/>
          </a:xfrm>
        </p:spPr>
        <p:txBody>
          <a:bodyPr/>
          <a:lstStyle>
            <a:lvl1pPr marL="0" indent="0">
              <a:buNone/>
              <a:defRPr sz="800"/>
            </a:lvl1pPr>
            <a:lvl2pPr marL="261244" indent="0">
              <a:buNone/>
              <a:defRPr sz="700"/>
            </a:lvl2pPr>
            <a:lvl3pPr marL="522488" indent="0">
              <a:buNone/>
              <a:defRPr sz="600"/>
            </a:lvl3pPr>
            <a:lvl4pPr marL="783732" indent="0">
              <a:buNone/>
              <a:defRPr sz="500"/>
            </a:lvl4pPr>
            <a:lvl5pPr marL="1044976" indent="0">
              <a:buNone/>
              <a:defRPr sz="500"/>
            </a:lvl5pPr>
            <a:lvl6pPr marL="1306220" indent="0">
              <a:buNone/>
              <a:defRPr sz="500"/>
            </a:lvl6pPr>
            <a:lvl7pPr marL="1567464" indent="0">
              <a:buNone/>
              <a:defRPr sz="500"/>
            </a:lvl7pPr>
            <a:lvl8pPr marL="1828709" indent="0">
              <a:buNone/>
              <a:defRPr sz="500"/>
            </a:lvl8pPr>
            <a:lvl9pPr marL="2089953"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4A556887-D719-4709-82D6-57056CE9F038}"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B94B4-E8B2-4A37-BBE5-EFD30AC92662}" type="slidenum">
              <a:rPr lang="en-US" smtClean="0"/>
              <a:pPr/>
              <a:t>‹#›</a:t>
            </a:fld>
            <a:endParaRPr lang="en-US"/>
          </a:p>
        </p:txBody>
      </p:sp>
    </p:spTree>
    <p:extLst>
      <p:ext uri="{BB962C8B-B14F-4D97-AF65-F5344CB8AC3E}">
        <p14:creationId xmlns:p14="http://schemas.microsoft.com/office/powerpoint/2010/main" val="99610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146474"/>
            <a:ext cx="4937760" cy="609600"/>
          </a:xfrm>
          <a:prstGeom prst="rect">
            <a:avLst/>
          </a:prstGeom>
        </p:spPr>
        <p:txBody>
          <a:bodyPr vert="horz" lIns="52249" tIns="26124" rIns="52249" bIns="26124" rtlCol="0" anchor="ctr">
            <a:normAutofit/>
          </a:bodyPr>
          <a:lstStyle/>
          <a:p>
            <a:r>
              <a:rPr lang="en-US"/>
              <a:t>Click to edit Master title style</a:t>
            </a:r>
          </a:p>
        </p:txBody>
      </p:sp>
      <p:sp>
        <p:nvSpPr>
          <p:cNvPr id="3" name="Text Placeholder 2"/>
          <p:cNvSpPr>
            <a:spLocks noGrp="1"/>
          </p:cNvSpPr>
          <p:nvPr>
            <p:ph type="body" idx="1"/>
          </p:nvPr>
        </p:nvSpPr>
        <p:spPr>
          <a:xfrm>
            <a:off x="274320" y="853440"/>
            <a:ext cx="4937760" cy="2413847"/>
          </a:xfrm>
          <a:prstGeom prst="rect">
            <a:avLst/>
          </a:prstGeom>
        </p:spPr>
        <p:txBody>
          <a:bodyPr vert="horz" lIns="52249" tIns="26124" rIns="52249" bIns="261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3390054"/>
            <a:ext cx="1280160" cy="194733"/>
          </a:xfrm>
          <a:prstGeom prst="rect">
            <a:avLst/>
          </a:prstGeom>
        </p:spPr>
        <p:txBody>
          <a:bodyPr vert="horz" lIns="52249" tIns="26124" rIns="52249" bIns="26124" rtlCol="0" anchor="ctr"/>
          <a:lstStyle>
            <a:lvl1pPr algn="l">
              <a:defRPr sz="700">
                <a:solidFill>
                  <a:schemeClr val="tx1">
                    <a:tint val="75000"/>
                  </a:schemeClr>
                </a:solidFill>
              </a:defRPr>
            </a:lvl1pPr>
          </a:lstStyle>
          <a:p>
            <a:fld id="{4A556887-D719-4709-82D6-57056CE9F038}" type="datetimeFigureOut">
              <a:rPr lang="en-US" smtClean="0"/>
              <a:pPr/>
              <a:t>5/15/2018</a:t>
            </a:fld>
            <a:endParaRPr lang="en-US"/>
          </a:p>
        </p:txBody>
      </p:sp>
      <p:sp>
        <p:nvSpPr>
          <p:cNvPr id="5" name="Footer Placeholder 4"/>
          <p:cNvSpPr>
            <a:spLocks noGrp="1"/>
          </p:cNvSpPr>
          <p:nvPr>
            <p:ph type="ftr" sz="quarter" idx="3"/>
          </p:nvPr>
        </p:nvSpPr>
        <p:spPr>
          <a:xfrm>
            <a:off x="1874520" y="3390054"/>
            <a:ext cx="1737360" cy="194733"/>
          </a:xfrm>
          <a:prstGeom prst="rect">
            <a:avLst/>
          </a:prstGeom>
        </p:spPr>
        <p:txBody>
          <a:bodyPr vert="horz" lIns="52249" tIns="26124" rIns="52249" bIns="26124" rtlCol="0" anchor="ctr"/>
          <a:lstStyle>
            <a:lvl1pPr algn="ctr">
              <a:defRPr sz="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931920" y="3390054"/>
            <a:ext cx="1280160" cy="194733"/>
          </a:xfrm>
          <a:prstGeom prst="rect">
            <a:avLst/>
          </a:prstGeom>
        </p:spPr>
        <p:txBody>
          <a:bodyPr vert="horz" lIns="52249" tIns="26124" rIns="52249" bIns="26124" rtlCol="0" anchor="ctr"/>
          <a:lstStyle>
            <a:lvl1pPr algn="r">
              <a:defRPr sz="700">
                <a:solidFill>
                  <a:schemeClr val="tx1">
                    <a:tint val="75000"/>
                  </a:schemeClr>
                </a:solidFill>
              </a:defRPr>
            </a:lvl1pPr>
          </a:lstStyle>
          <a:p>
            <a:fld id="{D50B94B4-E8B2-4A37-BBE5-EFD30AC92662}" type="slidenum">
              <a:rPr lang="en-US" smtClean="0"/>
              <a:pPr/>
              <a:t>‹#›</a:t>
            </a:fld>
            <a:endParaRPr lang="en-US"/>
          </a:p>
        </p:txBody>
      </p:sp>
    </p:spTree>
    <p:extLst>
      <p:ext uri="{BB962C8B-B14F-4D97-AF65-F5344CB8AC3E}">
        <p14:creationId xmlns:p14="http://schemas.microsoft.com/office/powerpoint/2010/main" val="678448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2488" rtl="0" eaLnBrk="1" latinLnBrk="0" hangingPunct="1">
        <a:spcBef>
          <a:spcPct val="0"/>
        </a:spcBef>
        <a:buNone/>
        <a:defRPr sz="2500" kern="1200">
          <a:solidFill>
            <a:schemeClr val="tx1"/>
          </a:solidFill>
          <a:latin typeface="+mj-lt"/>
          <a:ea typeface="+mj-ea"/>
          <a:cs typeface="+mj-cs"/>
        </a:defRPr>
      </a:lvl1pPr>
    </p:titleStyle>
    <p:bodyStyle>
      <a:lvl1pPr marL="195933" indent="-195933" algn="l" defTabSz="522488"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24522" indent="-163278" algn="l" defTabSz="522488"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53110" indent="-130622" algn="l" defTabSz="522488"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914354" indent="-130622" algn="l" defTabSz="522488"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75598" indent="-130622" algn="l" defTabSz="522488"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36842" indent="-130622" algn="l" defTabSz="522488"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98087" indent="-130622" algn="l" defTabSz="522488"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59331" indent="-130622" algn="l" defTabSz="522488"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220575" indent="-130622" algn="l" defTabSz="522488"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22488" rtl="0" eaLnBrk="1" latinLnBrk="0" hangingPunct="1">
        <a:defRPr sz="1000" kern="1200">
          <a:solidFill>
            <a:schemeClr val="tx1"/>
          </a:solidFill>
          <a:latin typeface="+mn-lt"/>
          <a:ea typeface="+mn-ea"/>
          <a:cs typeface="+mn-cs"/>
        </a:defRPr>
      </a:lvl1pPr>
      <a:lvl2pPr marL="261244" algn="l" defTabSz="522488" rtl="0" eaLnBrk="1" latinLnBrk="0" hangingPunct="1">
        <a:defRPr sz="1000" kern="1200">
          <a:solidFill>
            <a:schemeClr val="tx1"/>
          </a:solidFill>
          <a:latin typeface="+mn-lt"/>
          <a:ea typeface="+mn-ea"/>
          <a:cs typeface="+mn-cs"/>
        </a:defRPr>
      </a:lvl2pPr>
      <a:lvl3pPr marL="522488" algn="l" defTabSz="522488" rtl="0" eaLnBrk="1" latinLnBrk="0" hangingPunct="1">
        <a:defRPr sz="1000" kern="1200">
          <a:solidFill>
            <a:schemeClr val="tx1"/>
          </a:solidFill>
          <a:latin typeface="+mn-lt"/>
          <a:ea typeface="+mn-ea"/>
          <a:cs typeface="+mn-cs"/>
        </a:defRPr>
      </a:lvl3pPr>
      <a:lvl4pPr marL="783732" algn="l" defTabSz="522488" rtl="0" eaLnBrk="1" latinLnBrk="0" hangingPunct="1">
        <a:defRPr sz="1000" kern="1200">
          <a:solidFill>
            <a:schemeClr val="tx1"/>
          </a:solidFill>
          <a:latin typeface="+mn-lt"/>
          <a:ea typeface="+mn-ea"/>
          <a:cs typeface="+mn-cs"/>
        </a:defRPr>
      </a:lvl4pPr>
      <a:lvl5pPr marL="1044976" algn="l" defTabSz="522488" rtl="0" eaLnBrk="1" latinLnBrk="0" hangingPunct="1">
        <a:defRPr sz="1000" kern="1200">
          <a:solidFill>
            <a:schemeClr val="tx1"/>
          </a:solidFill>
          <a:latin typeface="+mn-lt"/>
          <a:ea typeface="+mn-ea"/>
          <a:cs typeface="+mn-cs"/>
        </a:defRPr>
      </a:lvl5pPr>
      <a:lvl6pPr marL="1306220" algn="l" defTabSz="522488" rtl="0" eaLnBrk="1" latinLnBrk="0" hangingPunct="1">
        <a:defRPr sz="1000" kern="1200">
          <a:solidFill>
            <a:schemeClr val="tx1"/>
          </a:solidFill>
          <a:latin typeface="+mn-lt"/>
          <a:ea typeface="+mn-ea"/>
          <a:cs typeface="+mn-cs"/>
        </a:defRPr>
      </a:lvl6pPr>
      <a:lvl7pPr marL="1567464" algn="l" defTabSz="522488" rtl="0" eaLnBrk="1" latinLnBrk="0" hangingPunct="1">
        <a:defRPr sz="1000" kern="1200">
          <a:solidFill>
            <a:schemeClr val="tx1"/>
          </a:solidFill>
          <a:latin typeface="+mn-lt"/>
          <a:ea typeface="+mn-ea"/>
          <a:cs typeface="+mn-cs"/>
        </a:defRPr>
      </a:lvl7pPr>
      <a:lvl8pPr marL="1828709" algn="l" defTabSz="522488" rtl="0" eaLnBrk="1" latinLnBrk="0" hangingPunct="1">
        <a:defRPr sz="1000" kern="1200">
          <a:solidFill>
            <a:schemeClr val="tx1"/>
          </a:solidFill>
          <a:latin typeface="+mn-lt"/>
          <a:ea typeface="+mn-ea"/>
          <a:cs typeface="+mn-cs"/>
        </a:defRPr>
      </a:lvl8pPr>
      <a:lvl9pPr marL="2089953" algn="l" defTabSz="522488"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energy.gov/sites/prod/files/2017/10/f37/2016_Wind_Technologies_Market_Report_101317.pdf" TargetMode="External"/><Relationship Id="rId4" Type="http://schemas.openxmlformats.org/officeDocument/2006/relationships/hyperlink" Target="https://www.flickr.com/photos/departmentofenergy/9364905025/in/photolist-gwzjkW-fjNrEB-fvfrmL-gwzjKo-huvRCY-gLh39P-fQfyba-fgxzZK-fvdrTs-gv613L-gv61pY-gv61KC-fgxzVK-cSRFCA-cSRFAf-cSRFrj-fvdrWq-fvdrZd-fjMXFi-eQ3BL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awea.org/amr2017"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www.gallup.com/poll/161519/americans-emphasis-solar-wind-natural-gas." TargetMode="External"/><Relationship Id="rId4" Type="http://schemas.openxmlformats.org/officeDocument/2006/relationships/hyperlink" Target="http://www.gallup.com/poll/182180/support-nuclear-energy.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nrel.gov/docs/fy13osti/57874.pdf"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images.nrel.gov/viewphoto.php?source=search&amp;page=&amp;searchField=ALL&amp;searchstring=16737&amp;orient=&amp;resolution=&amp;resolutionOperand=&amp;fileSize=&amp;fileSizeOperand=&amp;fileWidth=&amp;fileWidthOperand=&amp;fileHeight=&amp;fileHeightOperand=&amp;dateAddedStart=&amp;dateAddedEnd=&amp;dateTakenStart=&amp;dateTakenEnd=&amp;dateExpirStart=&amp;dateExpirEnd=&amp;sort=&amp;sortorder=&amp;linkperpage=60&amp;doccontents=1&amp;albumId=&amp;imageId=6328248&amp;page=1&amp;imagepos=1&amp;sort=&amp;sortorder=" TargetMode="External"/><Relationship Id="rId4" Type="http://schemas.openxmlformats.org/officeDocument/2006/relationships/hyperlink" Target="http://apps2.eere.energy.gov/wind/windexchang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dukeenergy/16946496113/in/photostream/"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awea.org/amr201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flickr.com/photos/departmentofenergy/9733612105/in/photolist-fQ8iLn-fjjzzy-cSRF2S-fgxzNz-cSRF5j-fzNqf1-fjMXGR-ktcFp8-cEcBj9-dgYdSU-fpLfpc-fgcXTb-fF9s6Q-gwzj8S-gv61H3-gwzjkW-fjNrEB-fvfrmL-gwzjKo-huvRCY-gLh39P-fQfyba-fgxzZK-fvdrTs-gv613L-gv61pY-gv61KC-fgxzVK-cSRFCA-cSRFAf-cSRFrj-fvdrWq-fvdrZd-fjMXFi-eQ3BLT-fgxzTZ-fgxzQc-fvds71-eQ3z8r-eQ3Bzp-eQ3Bmc-fvds3f-eQf2ms-eQ3zjT-eQ3Av8-eQ3Ajr-eQf147-eQ3zYD-eQeZA7-eQ3Be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energy.gov/windvision" TargetMode="External"/><Relationship Id="rId5" Type="http://schemas.openxmlformats.org/officeDocument/2006/relationships/hyperlink" Target="https://www.awea.org/amr2017" TargetMode="External"/><Relationship Id="rId4" Type="http://schemas.openxmlformats.org/officeDocument/2006/relationships/hyperlink" Target="http://images.nrel.gov/viewphoto.php?source=search&amp;page=&amp;searchField=ALL&amp;searchstring=16411&amp;orient=&amp;resolution=&amp;resolutionOperand=&amp;fileSize=&amp;fileSizeOperand=&amp;fileWidth=&amp;fileWidthOperand=&amp;fileHeight=&amp;fileHeightOperand=&amp;dateAddedStart=&amp;dateAddedEnd=&amp;dateTakenStart=&amp;dateTakenEnd=&amp;dateExpirStart=&amp;dateExpirEnd=&amp;sort=&amp;sortorder=&amp;linkperpage=60&amp;doccontents=1&amp;albumId=&amp;imageId=6328199&amp;page=1&amp;imagepos=1&amp;sort=&amp;sortord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energy.gov/windvision" TargetMode="External"/><Relationship Id="rId5" Type="http://schemas.openxmlformats.org/officeDocument/2006/relationships/hyperlink" Target="https://www.awea.org/amr2017" TargetMode="External"/><Relationship Id="rId4" Type="http://schemas.openxmlformats.org/officeDocument/2006/relationships/hyperlink" Target="http://images.nrel.gov/viewphoto.php?source=search&amp;page=&amp;searchField=ALL&amp;searchstring=16442&amp;orient=any&amp;resolution=&amp;resolutionOperand=min&amp;fileSize=&amp;fileSizeOperand=&amp;fileWidth=&amp;fileWidthOperand=min&amp;fileHeight=&amp;fileHeightOperand=min&amp;dateAddedStart=&amp;dateAddedEnd=&amp;dateTakenStart=&amp;dateTakenEnd=&amp;dateExpirStart=&amp;dateExpirEnd=&amp;sort=&amp;sortorder=&amp;linkperpage=60&amp;doccontents=1&amp;albumId=&amp;imageId=6328204&amp;page=1&amp;imagepos=1&amp;sort=&amp;sortord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awea.org/amr2017" TargetMode="External"/><Relationship Id="rId4" Type="http://schemas.openxmlformats.org/officeDocument/2006/relationships/hyperlink" Target="https://www.flickr.com/photos/departmentofenergy/9519601898/in/photolist-gwzjkW-fjNrEB-fvfrmL-gwzjKo-huvRCY-gLh39P-fQfyba-fgxzZK-fvdrTs-gv613L-gv61pY-gv61KC-fgxzVK-cSRFCA-cSRFAf-cSRFrj-fvdrWq-fvdrZd-fjMXFi-eQ3BL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nrel.gov/docs/fy11osti/47078.pdf" TargetMode="External"/><Relationship Id="rId4" Type="http://schemas.openxmlformats.org/officeDocument/2006/relationships/hyperlink" Target="http://images.nrel.gov/viewphoto.php?source=search&amp;page=&amp;searchField=ALL&amp;searchstring=16692&amp;orient=any&amp;resolution=&amp;resolutionOperand=min&amp;fileSize=&amp;fileSizeOperand=&amp;fileWidth=&amp;fileWidthOperand=min&amp;fileHeight=&amp;fileHeightOperand=min&amp;dateAddedStart=&amp;dateAddedEnd=&amp;dateTakenStart=&amp;dateTakenEnd=&amp;dateExpirStart=&amp;dateExpirEnd=&amp;sort=&amp;sortorder=&amp;linkperpage=60&amp;doccontents=1&amp;albumId=&amp;imageId=6328212&amp;page=1&amp;imagepos=1&amp;sort=&amp;sortord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flickr.com/photos/departmentofenergy/7795441182/in/photolist-cSRF5j-fzNqf1-fjMXGR-ktcFp8-cEcBj9-dgYdSU-fpLfpc-fgcXTb-fF9s6Q-gwzj8S-gv61H3-gwzjkW-fjNrEB-fvfrmL-gwzjKo-huvRCY-gLh39P-fQfyba-fgxzZK-fvdrTs-gv613L-gv61pY-gv61KC-fgxzVK-cSRFCA-cSRFAf-cSRFrj-fvdrWq-fvdrZd-fjMXFi-eQ3BLT-fgxzTZ-fgxzQc-fvds71-eQ3z8r-eQ3Bzp-eQ3Bmc-fvds3f-eQf2ms-eQ3zjT-eQ3Av8-eQ3Ajr-eQf147-eQ3zYD-eQeZA7-eQ3Be4-eQf1X3-eQ3AVn-eQf1AQ-cSRFu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images.nrel.gov/viewphoto.php?source=search&amp;page=&amp;searchField=ALL&amp;searchstring=16728&amp;orient=any&amp;resolution=&amp;resolutionOperand=min&amp;fileSize=&amp;fileSizeOperand=&amp;fileWidth=&amp;fileWidthOperand=min&amp;fileHeight=&amp;fileHeightOperand=min&amp;dateAddedStart=&amp;dateAddedEnd=&amp;dateTakenStart=&amp;dateTakenEnd=&amp;dateExpirStart=&amp;dateExpirEnd=&amp;sort=&amp;sortorder=&amp;linkperpage=60&amp;doccontents=1&amp;albumId=&amp;imageId=6326125&amp;page=1&amp;imagepos=1&amp;sort=&amp;sortor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
            <a:ext cx="5486400" cy="365455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789"/>
          <a:stretch/>
        </p:blipFill>
        <p:spPr>
          <a:xfrm>
            <a:off x="0" y="685800"/>
            <a:ext cx="3163148" cy="2590800"/>
          </a:xfrm>
          <a:prstGeom prst="rect">
            <a:avLst/>
          </a:prstGeom>
        </p:spPr>
      </p:pic>
      <p:sp>
        <p:nvSpPr>
          <p:cNvPr id="7" name="TextBox 6"/>
          <p:cNvSpPr txBox="1"/>
          <p:nvPr/>
        </p:nvSpPr>
        <p:spPr>
          <a:xfrm>
            <a:off x="3200400" y="1219200"/>
            <a:ext cx="2209800" cy="1615827"/>
          </a:xfrm>
          <a:prstGeom prst="rect">
            <a:avLst/>
          </a:prstGeom>
          <a:noFill/>
        </p:spPr>
        <p:txBody>
          <a:bodyPr wrap="square" rtlCol="0">
            <a:spAutoFit/>
          </a:bodyPr>
          <a:lstStyle/>
          <a:p>
            <a:r>
              <a:rPr lang="en-US" sz="1100" dirty="0"/>
              <a:t>In 2016, the average levelized price of signed wind power purchase agreements was about 2.2 cents per kilowatt-hour. This price is cost competitive with new gas-fired power plants, and projected future costs compare favorably through 2040, according to the Energy Information Administration.*</a:t>
            </a:r>
          </a:p>
        </p:txBody>
      </p:sp>
      <p:sp>
        <p:nvSpPr>
          <p:cNvPr id="8" name="TextBox 7"/>
          <p:cNvSpPr txBox="1"/>
          <p:nvPr/>
        </p:nvSpPr>
        <p:spPr>
          <a:xfrm>
            <a:off x="3200400" y="609600"/>
            <a:ext cx="2286000" cy="584775"/>
          </a:xfrm>
          <a:prstGeom prst="rect">
            <a:avLst/>
          </a:prstGeom>
          <a:noFill/>
        </p:spPr>
        <p:txBody>
          <a:bodyPr wrap="square" rtlCol="0">
            <a:spAutoFit/>
          </a:bodyPr>
          <a:lstStyle/>
          <a:p>
            <a:r>
              <a:rPr lang="en-US" sz="1600" b="1" dirty="0"/>
              <a:t>1. Wind energy is cost </a:t>
            </a:r>
          </a:p>
          <a:p>
            <a:r>
              <a:rPr lang="en-US" sz="1600" b="1" dirty="0"/>
              <a:t>competitive.</a:t>
            </a:r>
          </a:p>
        </p:txBody>
      </p:sp>
      <p:sp>
        <p:nvSpPr>
          <p:cNvPr id="4" name="TextBox 3"/>
          <p:cNvSpPr txBox="1"/>
          <p:nvPr/>
        </p:nvSpPr>
        <p:spPr>
          <a:xfrm>
            <a:off x="-76200" y="3289756"/>
            <a:ext cx="2209800" cy="215444"/>
          </a:xfrm>
          <a:prstGeom prst="rect">
            <a:avLst/>
          </a:prstGeom>
          <a:noFill/>
        </p:spPr>
        <p:txBody>
          <a:bodyPr wrap="square" rtlCol="0">
            <a:spAutoFit/>
          </a:bodyPr>
          <a:lstStyle/>
          <a:p>
            <a:r>
              <a:rPr lang="en-US" sz="800" i="1" dirty="0"/>
              <a:t>Photo from DOE Flickr. </a:t>
            </a:r>
            <a:r>
              <a:rPr lang="en-US" sz="800" i="1" dirty="0">
                <a:hlinkClick r:id="rId4"/>
              </a:rPr>
              <a:t>465 020 003</a:t>
            </a:r>
            <a:endParaRPr lang="en-US" sz="800" i="1" dirty="0"/>
          </a:p>
        </p:txBody>
      </p:sp>
      <p:sp>
        <p:nvSpPr>
          <p:cNvPr id="9" name="TextBox 8"/>
          <p:cNvSpPr txBox="1"/>
          <p:nvPr/>
        </p:nvSpPr>
        <p:spPr>
          <a:xfrm>
            <a:off x="3200400" y="2738735"/>
            <a:ext cx="2133600" cy="276999"/>
          </a:xfrm>
          <a:prstGeom prst="rect">
            <a:avLst/>
          </a:prstGeom>
          <a:noFill/>
        </p:spPr>
        <p:txBody>
          <a:bodyPr wrap="square" rtlCol="0">
            <a:spAutoFit/>
          </a:bodyPr>
          <a:lstStyle/>
          <a:p>
            <a:r>
              <a:rPr lang="en-US" sz="600" dirty="0"/>
              <a:t>*Wiser, R.; </a:t>
            </a:r>
            <a:r>
              <a:rPr lang="en-US" sz="600" dirty="0" err="1"/>
              <a:t>Bolinger</a:t>
            </a:r>
            <a:r>
              <a:rPr lang="en-US" sz="600" dirty="0"/>
              <a:t>, M. 2017. </a:t>
            </a:r>
            <a:r>
              <a:rPr lang="en-US" sz="600" i="1" dirty="0">
                <a:hlinkClick r:id="rId5"/>
              </a:rPr>
              <a:t>2016 Wind Technologies Market Report</a:t>
            </a:r>
            <a:r>
              <a:rPr lang="en-US" sz="600" dirty="0"/>
              <a:t>. U.S. Department of Energy. </a:t>
            </a:r>
          </a:p>
        </p:txBody>
      </p:sp>
    </p:spTree>
    <p:extLst>
      <p:ext uri="{BB962C8B-B14F-4D97-AF65-F5344CB8AC3E}">
        <p14:creationId xmlns:p14="http://schemas.microsoft.com/office/powerpoint/2010/main" val="125043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5486400" cy="3654552"/>
          </a:xfrm>
          <a:prstGeom prst="rect">
            <a:avLst/>
          </a:prstGeom>
        </p:spPr>
      </p:pic>
      <p:sp>
        <p:nvSpPr>
          <p:cNvPr id="8" name="TextBox 7"/>
          <p:cNvSpPr txBox="1"/>
          <p:nvPr/>
        </p:nvSpPr>
        <p:spPr>
          <a:xfrm>
            <a:off x="2895600" y="609600"/>
            <a:ext cx="2590800" cy="830997"/>
          </a:xfrm>
          <a:prstGeom prst="rect">
            <a:avLst/>
          </a:prstGeom>
          <a:noFill/>
        </p:spPr>
        <p:txBody>
          <a:bodyPr wrap="square" rtlCol="0">
            <a:spAutoFit/>
          </a:bodyPr>
          <a:lstStyle/>
          <a:p>
            <a:r>
              <a:rPr lang="en-US" sz="1600" b="1" dirty="0"/>
              <a:t>10. Wind energy is deployed in all U.S. regions and is widely supported.</a:t>
            </a:r>
            <a:endParaRPr lang="en-US" sz="1600" dirty="0"/>
          </a:p>
        </p:txBody>
      </p:sp>
      <p:sp>
        <p:nvSpPr>
          <p:cNvPr id="9" name="TextBox 8"/>
          <p:cNvSpPr txBox="1"/>
          <p:nvPr/>
        </p:nvSpPr>
        <p:spPr>
          <a:xfrm>
            <a:off x="2895600" y="1371600"/>
            <a:ext cx="2438400" cy="1754326"/>
          </a:xfrm>
          <a:prstGeom prst="rect">
            <a:avLst/>
          </a:prstGeom>
          <a:noFill/>
        </p:spPr>
        <p:txBody>
          <a:bodyPr wrap="square" rtlCol="0">
            <a:spAutoFit/>
          </a:bodyPr>
          <a:lstStyle/>
          <a:p>
            <a:r>
              <a:rPr lang="en-US" sz="1200" dirty="0"/>
              <a:t>Growth in wind power capacity over the 2007–2017 period averaged nearly 7.2 gigawatts per year.* A 2015 Gallup poll showed that more than 70% of Americans believed the United States should place more emphasis on wind energy development.**</a:t>
            </a:r>
          </a:p>
          <a:p>
            <a:r>
              <a:rPr lang="en-US" sz="1200" dirty="0"/>
              <a:t> </a:t>
            </a:r>
          </a:p>
        </p:txBody>
      </p:sp>
      <p:sp>
        <p:nvSpPr>
          <p:cNvPr id="11" name="TextBox 10"/>
          <p:cNvSpPr txBox="1"/>
          <p:nvPr/>
        </p:nvSpPr>
        <p:spPr>
          <a:xfrm>
            <a:off x="-62753" y="3200400"/>
            <a:ext cx="3429000" cy="276999"/>
          </a:xfrm>
          <a:prstGeom prst="rect">
            <a:avLst/>
          </a:prstGeom>
          <a:noFill/>
        </p:spPr>
        <p:txBody>
          <a:bodyPr wrap="square" rtlCol="0">
            <a:spAutoFit/>
          </a:bodyPr>
          <a:lstStyle/>
          <a:p>
            <a:r>
              <a:rPr lang="en-US" sz="600" dirty="0"/>
              <a:t>*American Wind Energy Association. 2017. </a:t>
            </a:r>
            <a:r>
              <a:rPr lang="en-US" sz="600" i="1" dirty="0">
                <a:hlinkClick r:id="rId3"/>
              </a:rPr>
              <a:t>U.S. Wind Industry Annual Market Report, Year Ending 2017</a:t>
            </a:r>
            <a:r>
              <a:rPr lang="en-US" sz="600" i="1" dirty="0"/>
              <a:t>. </a:t>
            </a:r>
            <a:endParaRPr lang="en-US" sz="600" dirty="0"/>
          </a:p>
          <a:p>
            <a:r>
              <a:rPr lang="en-US" sz="600" i="1" dirty="0"/>
              <a:t>. </a:t>
            </a:r>
            <a:endParaRPr lang="en-US" sz="600" dirty="0"/>
          </a:p>
        </p:txBody>
      </p:sp>
      <p:sp>
        <p:nvSpPr>
          <p:cNvPr id="12" name="TextBox 11"/>
          <p:cNvSpPr txBox="1"/>
          <p:nvPr/>
        </p:nvSpPr>
        <p:spPr>
          <a:xfrm>
            <a:off x="-76200" y="3320534"/>
            <a:ext cx="3200400" cy="184666"/>
          </a:xfrm>
          <a:prstGeom prst="rect">
            <a:avLst/>
          </a:prstGeom>
          <a:noFill/>
        </p:spPr>
        <p:txBody>
          <a:bodyPr wrap="square" rtlCol="0">
            <a:spAutoFit/>
          </a:bodyPr>
          <a:lstStyle/>
          <a:p>
            <a:r>
              <a:rPr lang="en-US" sz="600" dirty="0"/>
              <a:t>**Gallup. 2015. </a:t>
            </a:r>
            <a:r>
              <a:rPr lang="en-US" sz="600" dirty="0">
                <a:hlinkClick r:id="rId4"/>
              </a:rPr>
              <a:t>U.S. Support for Nuclear Energy at 51%</a:t>
            </a:r>
            <a:r>
              <a:rPr lang="en-US" sz="600" dirty="0"/>
              <a:t>.</a:t>
            </a:r>
            <a:r>
              <a:rPr lang="en-US" sz="600" i="1" dirty="0">
                <a:hlinkClick r:id="rId5"/>
              </a:rPr>
              <a:t> </a:t>
            </a:r>
            <a:endParaRPr lang="en-US" sz="600" dirty="0"/>
          </a:p>
        </p:txBody>
      </p:sp>
      <p:pic>
        <p:nvPicPr>
          <p:cNvPr id="6" name="Picture 5">
            <a:extLst>
              <a:ext uri="{FF2B5EF4-FFF2-40B4-BE49-F238E27FC236}">
                <a16:creationId xmlns:a16="http://schemas.microsoft.com/office/drawing/2014/main" id="{CF20802D-6844-42EE-951C-57B8A33598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596" r="13837"/>
          <a:stretch/>
        </p:blipFill>
        <p:spPr>
          <a:xfrm>
            <a:off x="-20832" y="690880"/>
            <a:ext cx="2988430" cy="2316480"/>
          </a:xfrm>
          <a:prstGeom prst="rect">
            <a:avLst/>
          </a:prstGeom>
        </p:spPr>
      </p:pic>
    </p:spTree>
    <p:extLst>
      <p:ext uri="{BB962C8B-B14F-4D97-AF65-F5344CB8AC3E}">
        <p14:creationId xmlns:p14="http://schemas.microsoft.com/office/powerpoint/2010/main" val="177009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5486400" cy="3654552"/>
          </a:xfrm>
          <a:prstGeom prst="rect">
            <a:avLst/>
          </a:prstGeom>
        </p:spPr>
      </p:pic>
      <p:sp>
        <p:nvSpPr>
          <p:cNvPr id="8" name="TextBox 7"/>
          <p:cNvSpPr txBox="1"/>
          <p:nvPr/>
        </p:nvSpPr>
        <p:spPr>
          <a:xfrm>
            <a:off x="2370016" y="609600"/>
            <a:ext cx="3116384" cy="1077218"/>
          </a:xfrm>
          <a:prstGeom prst="rect">
            <a:avLst/>
          </a:prstGeom>
          <a:noFill/>
        </p:spPr>
        <p:txBody>
          <a:bodyPr wrap="square" rtlCol="0">
            <a:spAutoFit/>
          </a:bodyPr>
          <a:lstStyle/>
          <a:p>
            <a:r>
              <a:rPr lang="en-US" sz="1600" b="1" dirty="0"/>
              <a:t>11. High levels of wind energy can be integrated with minimal cost increases while providing environmental benefits.</a:t>
            </a:r>
            <a:endParaRPr lang="en-US" sz="1600" dirty="0"/>
          </a:p>
        </p:txBody>
      </p:sp>
      <p:sp>
        <p:nvSpPr>
          <p:cNvPr id="9" name="TextBox 8"/>
          <p:cNvSpPr txBox="1"/>
          <p:nvPr/>
        </p:nvSpPr>
        <p:spPr>
          <a:xfrm>
            <a:off x="2362200" y="1639669"/>
            <a:ext cx="2988778" cy="830997"/>
          </a:xfrm>
          <a:prstGeom prst="rect">
            <a:avLst/>
          </a:prstGeom>
          <a:noFill/>
        </p:spPr>
        <p:txBody>
          <a:bodyPr wrap="square" rtlCol="0">
            <a:spAutoFit/>
          </a:bodyPr>
          <a:lstStyle/>
          <a:p>
            <a:r>
              <a:rPr lang="en-US" sz="1200" dirty="0"/>
              <a:t>Research has shown that high levels of wind and solar can reduce net carbon emissions by one-third with only a 2% to 5% cost increase.* </a:t>
            </a:r>
          </a:p>
        </p:txBody>
      </p:sp>
      <p:sp>
        <p:nvSpPr>
          <p:cNvPr id="12" name="TextBox 11"/>
          <p:cNvSpPr txBox="1"/>
          <p:nvPr/>
        </p:nvSpPr>
        <p:spPr>
          <a:xfrm>
            <a:off x="2362200" y="2390001"/>
            <a:ext cx="2667000" cy="276999"/>
          </a:xfrm>
          <a:prstGeom prst="rect">
            <a:avLst/>
          </a:prstGeom>
          <a:noFill/>
        </p:spPr>
        <p:txBody>
          <a:bodyPr wrap="square" rtlCol="0">
            <a:spAutoFit/>
          </a:bodyPr>
          <a:lstStyle/>
          <a:p>
            <a:r>
              <a:rPr lang="en-US" sz="600" dirty="0"/>
              <a:t>*National Renewable Energy Laboratory. 2013. </a:t>
            </a:r>
            <a:r>
              <a:rPr lang="en-US" sz="600" i="1" dirty="0">
                <a:hlinkClick r:id="rId3"/>
              </a:rPr>
              <a:t>The Western Wind and Solar Integration Study Phase 2</a:t>
            </a:r>
            <a:r>
              <a:rPr lang="en-US" sz="600" dirty="0">
                <a:hlinkClick r:id="rId3"/>
              </a:rPr>
              <a:t>.</a:t>
            </a:r>
            <a:endParaRPr lang="en-US" sz="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85800"/>
            <a:ext cx="2293816" cy="2438400"/>
          </a:xfrm>
          <a:prstGeom prst="rect">
            <a:avLst/>
          </a:prstGeom>
        </p:spPr>
      </p:pic>
    </p:spTree>
    <p:extLst>
      <p:ext uri="{BB962C8B-B14F-4D97-AF65-F5344CB8AC3E}">
        <p14:creationId xmlns:p14="http://schemas.microsoft.com/office/powerpoint/2010/main" val="3267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5486400" cy="365455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11166"/>
            <a:ext cx="2912578" cy="2184433"/>
          </a:xfrm>
          <a:prstGeom prst="rect">
            <a:avLst/>
          </a:prstGeom>
        </p:spPr>
      </p:pic>
      <p:sp>
        <p:nvSpPr>
          <p:cNvPr id="8" name="TextBox 7"/>
          <p:cNvSpPr txBox="1"/>
          <p:nvPr/>
        </p:nvSpPr>
        <p:spPr>
          <a:xfrm>
            <a:off x="2895600" y="609600"/>
            <a:ext cx="2438400" cy="646331"/>
          </a:xfrm>
          <a:prstGeom prst="rect">
            <a:avLst/>
          </a:prstGeom>
          <a:noFill/>
        </p:spPr>
        <p:txBody>
          <a:bodyPr wrap="square" rtlCol="0">
            <a:spAutoFit/>
          </a:bodyPr>
          <a:lstStyle/>
          <a:p>
            <a:r>
              <a:rPr lang="en-US" sz="1200" dirty="0"/>
              <a:t>For more details about the benefits of wind energy</a:t>
            </a:r>
            <a:r>
              <a:rPr lang="en-US" sz="1200"/>
              <a:t>, visit </a:t>
            </a:r>
            <a:r>
              <a:rPr lang="en-US" sz="1200" dirty="0"/>
              <a:t>the </a:t>
            </a:r>
            <a:r>
              <a:rPr lang="en-US" sz="1200" dirty="0" err="1">
                <a:hlinkClick r:id="rId4"/>
              </a:rPr>
              <a:t>WINDExchange</a:t>
            </a:r>
            <a:r>
              <a:rPr lang="en-US" sz="1200" dirty="0">
                <a:hlinkClick r:id="rId4"/>
              </a:rPr>
              <a:t> website</a:t>
            </a:r>
            <a:r>
              <a:rPr lang="en-US" sz="1200" dirty="0"/>
              <a:t>.</a:t>
            </a:r>
          </a:p>
        </p:txBody>
      </p:sp>
      <p:sp>
        <p:nvSpPr>
          <p:cNvPr id="13" name="TextBox 12"/>
          <p:cNvSpPr txBox="1"/>
          <p:nvPr/>
        </p:nvSpPr>
        <p:spPr>
          <a:xfrm>
            <a:off x="-76200" y="2895600"/>
            <a:ext cx="2438400" cy="215444"/>
          </a:xfrm>
          <a:prstGeom prst="rect">
            <a:avLst/>
          </a:prstGeom>
          <a:noFill/>
        </p:spPr>
        <p:txBody>
          <a:bodyPr wrap="square" rtlCol="0">
            <a:spAutoFit/>
          </a:bodyPr>
          <a:lstStyle/>
          <a:p>
            <a:r>
              <a:rPr lang="en-US" sz="800" i="1" dirty="0"/>
              <a:t>Photo by First Wind, </a:t>
            </a:r>
            <a:r>
              <a:rPr lang="en-US" sz="800" i="1" dirty="0">
                <a:hlinkClick r:id="rId5"/>
              </a:rPr>
              <a:t>NREL 16737</a:t>
            </a:r>
            <a:endParaRPr lang="en-US" sz="800" i="1" dirty="0"/>
          </a:p>
        </p:txBody>
      </p:sp>
    </p:spTree>
    <p:extLst>
      <p:ext uri="{BB962C8B-B14F-4D97-AF65-F5344CB8AC3E}">
        <p14:creationId xmlns:p14="http://schemas.microsoft.com/office/powerpoint/2010/main" val="3091847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486400" cy="3654552"/>
          </a:xfrm>
          <a:prstGeom prst="rect">
            <a:avLst/>
          </a:prstGeom>
        </p:spPr>
      </p:pic>
      <p:sp>
        <p:nvSpPr>
          <p:cNvPr id="7" name="TextBox 6"/>
          <p:cNvSpPr txBox="1"/>
          <p:nvPr/>
        </p:nvSpPr>
        <p:spPr>
          <a:xfrm>
            <a:off x="3200400" y="1226403"/>
            <a:ext cx="2286000" cy="1015663"/>
          </a:xfrm>
          <a:prstGeom prst="rect">
            <a:avLst/>
          </a:prstGeom>
          <a:noFill/>
        </p:spPr>
        <p:txBody>
          <a:bodyPr wrap="square" rtlCol="0">
            <a:spAutoFit/>
          </a:bodyPr>
          <a:lstStyle/>
          <a:p>
            <a:r>
              <a:rPr lang="en-US" sz="1200" dirty="0"/>
              <a:t>In 2017, the wind sector invested more than $11 billion in the U.S. economy to build projects and employed more than 105,500 workers.*</a:t>
            </a:r>
          </a:p>
        </p:txBody>
      </p:sp>
      <p:sp>
        <p:nvSpPr>
          <p:cNvPr id="8" name="TextBox 7"/>
          <p:cNvSpPr txBox="1"/>
          <p:nvPr/>
        </p:nvSpPr>
        <p:spPr>
          <a:xfrm>
            <a:off x="3200400" y="609600"/>
            <a:ext cx="2286000" cy="584775"/>
          </a:xfrm>
          <a:prstGeom prst="rect">
            <a:avLst/>
          </a:prstGeom>
          <a:noFill/>
        </p:spPr>
        <p:txBody>
          <a:bodyPr wrap="square" rtlCol="0">
            <a:spAutoFit/>
          </a:bodyPr>
          <a:lstStyle/>
          <a:p>
            <a:r>
              <a:rPr lang="en-US" sz="1600" b="1" dirty="0"/>
              <a:t>2. Wind energy creates jobs.</a:t>
            </a:r>
            <a:endParaRPr lang="en-US" sz="1600" dirty="0"/>
          </a:p>
        </p:txBody>
      </p:sp>
      <p:sp>
        <p:nvSpPr>
          <p:cNvPr id="9" name="TextBox 8"/>
          <p:cNvSpPr txBox="1"/>
          <p:nvPr/>
        </p:nvSpPr>
        <p:spPr>
          <a:xfrm>
            <a:off x="0" y="2667000"/>
            <a:ext cx="2209800" cy="215444"/>
          </a:xfrm>
          <a:prstGeom prst="rect">
            <a:avLst/>
          </a:prstGeom>
          <a:noFill/>
        </p:spPr>
        <p:txBody>
          <a:bodyPr wrap="square" rtlCol="0">
            <a:spAutoFit/>
          </a:bodyPr>
          <a:lstStyle/>
          <a:p>
            <a:r>
              <a:rPr lang="en-US" sz="800" i="1" dirty="0"/>
              <a:t>Photo from </a:t>
            </a:r>
            <a:r>
              <a:rPr lang="en-US" sz="800" i="1" dirty="0">
                <a:hlinkClick r:id="rId3"/>
              </a:rPr>
              <a:t>Duke Energy</a:t>
            </a:r>
            <a:r>
              <a:rPr lang="en-US" sz="800" i="1" dirty="0"/>
              <a:t> </a:t>
            </a:r>
          </a:p>
        </p:txBody>
      </p:sp>
      <p:sp>
        <p:nvSpPr>
          <p:cNvPr id="10" name="TextBox 9"/>
          <p:cNvSpPr txBox="1"/>
          <p:nvPr/>
        </p:nvSpPr>
        <p:spPr>
          <a:xfrm>
            <a:off x="3276600" y="2209800"/>
            <a:ext cx="2133600" cy="276999"/>
          </a:xfrm>
          <a:prstGeom prst="rect">
            <a:avLst/>
          </a:prstGeom>
          <a:noFill/>
        </p:spPr>
        <p:txBody>
          <a:bodyPr wrap="square" rtlCol="0">
            <a:spAutoFit/>
          </a:bodyPr>
          <a:lstStyle/>
          <a:p>
            <a:r>
              <a:rPr lang="en-US" sz="600" dirty="0"/>
              <a:t>*American Wind Energy Association. 2017. </a:t>
            </a:r>
            <a:r>
              <a:rPr lang="en-US" sz="600" i="1" dirty="0">
                <a:hlinkClick r:id="rId4"/>
              </a:rPr>
              <a:t>U.S. Wind Industry Annual Market Report, Year Ending 2017</a:t>
            </a:r>
            <a:r>
              <a:rPr lang="en-US" sz="600" i="1" dirty="0"/>
              <a:t>. </a:t>
            </a:r>
            <a:endParaRPr lang="en-US" sz="600" dirty="0"/>
          </a:p>
        </p:txBody>
      </p:sp>
      <p:pic>
        <p:nvPicPr>
          <p:cNvPr id="1026" name="Picture 2" descr="C:\Users\RUTH\AppData\Local\Temp\16946496113_67349712cf_z.jpg"/>
          <p:cNvPicPr>
            <a:picLocks noChangeAspect="1" noChangeArrowheads="1"/>
          </p:cNvPicPr>
          <p:nvPr/>
        </p:nvPicPr>
        <p:blipFill>
          <a:blip r:embed="rId5" cstate="print"/>
          <a:srcRect/>
          <a:stretch>
            <a:fillRect/>
          </a:stretch>
        </p:blipFill>
        <p:spPr bwMode="auto">
          <a:xfrm>
            <a:off x="0" y="685800"/>
            <a:ext cx="3124200" cy="1942862"/>
          </a:xfrm>
          <a:prstGeom prst="rect">
            <a:avLst/>
          </a:prstGeom>
          <a:noFill/>
        </p:spPr>
      </p:pic>
    </p:spTree>
    <p:extLst>
      <p:ext uri="{BB962C8B-B14F-4D97-AF65-F5344CB8AC3E}">
        <p14:creationId xmlns:p14="http://schemas.microsoft.com/office/powerpoint/2010/main" val="379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
            <a:ext cx="5486400" cy="36545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3179330" cy="2542844"/>
          </a:xfrm>
          <a:prstGeom prst="rect">
            <a:avLst/>
          </a:prstGeom>
        </p:spPr>
      </p:pic>
      <p:sp>
        <p:nvSpPr>
          <p:cNvPr id="8" name="TextBox 7"/>
          <p:cNvSpPr txBox="1"/>
          <p:nvPr/>
        </p:nvSpPr>
        <p:spPr>
          <a:xfrm>
            <a:off x="3200400" y="609600"/>
            <a:ext cx="2438400" cy="830997"/>
          </a:xfrm>
          <a:prstGeom prst="rect">
            <a:avLst/>
          </a:prstGeom>
          <a:noFill/>
        </p:spPr>
        <p:txBody>
          <a:bodyPr wrap="square" rtlCol="0">
            <a:spAutoFit/>
          </a:bodyPr>
          <a:lstStyle/>
          <a:p>
            <a:r>
              <a:rPr lang="en-US" sz="1600" b="1" dirty="0"/>
              <a:t>3. Wind energy helps to diversify the national energy portfolio.</a:t>
            </a:r>
            <a:endParaRPr lang="en-US" sz="1600" dirty="0"/>
          </a:p>
        </p:txBody>
      </p:sp>
      <p:sp>
        <p:nvSpPr>
          <p:cNvPr id="9" name="TextBox 8"/>
          <p:cNvSpPr txBox="1"/>
          <p:nvPr/>
        </p:nvSpPr>
        <p:spPr>
          <a:xfrm>
            <a:off x="3200400" y="1371600"/>
            <a:ext cx="2514600" cy="1169551"/>
          </a:xfrm>
          <a:prstGeom prst="rect">
            <a:avLst/>
          </a:prstGeom>
          <a:noFill/>
        </p:spPr>
        <p:txBody>
          <a:bodyPr wrap="square" rtlCol="0">
            <a:spAutoFit/>
          </a:bodyPr>
          <a:lstStyle/>
          <a:p>
            <a:r>
              <a:rPr lang="en-US" sz="1200" dirty="0"/>
              <a:t>It’s also an indigenous, homegrown energy source that helps stabilize </a:t>
            </a:r>
          </a:p>
          <a:p>
            <a:r>
              <a:rPr lang="en-US" sz="1200" dirty="0"/>
              <a:t>the cost of electricity and reduces vulnerability to price spikes and supply disruptions.</a:t>
            </a:r>
            <a:r>
              <a:rPr lang="en-US" dirty="0"/>
              <a:t> </a:t>
            </a:r>
          </a:p>
          <a:p>
            <a:endParaRPr lang="en-US" dirty="0"/>
          </a:p>
        </p:txBody>
      </p:sp>
      <p:sp>
        <p:nvSpPr>
          <p:cNvPr id="10" name="TextBox 9"/>
          <p:cNvSpPr txBox="1"/>
          <p:nvPr/>
        </p:nvSpPr>
        <p:spPr>
          <a:xfrm>
            <a:off x="-76200" y="3213556"/>
            <a:ext cx="2209800" cy="215444"/>
          </a:xfrm>
          <a:prstGeom prst="rect">
            <a:avLst/>
          </a:prstGeom>
          <a:noFill/>
        </p:spPr>
        <p:txBody>
          <a:bodyPr wrap="square" rtlCol="0">
            <a:spAutoFit/>
          </a:bodyPr>
          <a:lstStyle/>
          <a:p>
            <a:r>
              <a:rPr lang="en-US" sz="800" i="1" dirty="0"/>
              <a:t>Photo from DOE Flickr. </a:t>
            </a:r>
            <a:r>
              <a:rPr lang="en-US" sz="800" i="1" dirty="0">
                <a:hlinkClick r:id="rId4"/>
              </a:rPr>
              <a:t>431 002 011</a:t>
            </a:r>
            <a:endParaRPr lang="en-US" sz="800" i="1" dirty="0"/>
          </a:p>
        </p:txBody>
      </p:sp>
    </p:spTree>
    <p:extLst>
      <p:ext uri="{BB962C8B-B14F-4D97-AF65-F5344CB8AC3E}">
        <p14:creationId xmlns:p14="http://schemas.microsoft.com/office/powerpoint/2010/main" val="273178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
            <a:ext cx="5486400" cy="365455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647"/>
          <a:stretch/>
        </p:blipFill>
        <p:spPr>
          <a:xfrm>
            <a:off x="0" y="685800"/>
            <a:ext cx="2743646" cy="2302918"/>
          </a:xfrm>
          <a:prstGeom prst="rect">
            <a:avLst/>
          </a:prstGeom>
        </p:spPr>
      </p:pic>
      <p:sp>
        <p:nvSpPr>
          <p:cNvPr id="8" name="TextBox 7"/>
          <p:cNvSpPr txBox="1"/>
          <p:nvPr/>
        </p:nvSpPr>
        <p:spPr>
          <a:xfrm>
            <a:off x="2819400" y="522982"/>
            <a:ext cx="2743200" cy="1077218"/>
          </a:xfrm>
          <a:prstGeom prst="rect">
            <a:avLst/>
          </a:prstGeom>
          <a:noFill/>
        </p:spPr>
        <p:txBody>
          <a:bodyPr wrap="square" rtlCol="0">
            <a:spAutoFit/>
          </a:bodyPr>
          <a:lstStyle/>
          <a:p>
            <a:r>
              <a:rPr lang="en-US" sz="1600" b="1" dirty="0"/>
              <a:t>4. Wind energy provides income for farmers and ranchers, as well as economic benefits to communities.</a:t>
            </a:r>
            <a:endParaRPr lang="en-US" sz="1600" dirty="0"/>
          </a:p>
        </p:txBody>
      </p:sp>
      <p:sp>
        <p:nvSpPr>
          <p:cNvPr id="9" name="TextBox 8"/>
          <p:cNvSpPr txBox="1"/>
          <p:nvPr/>
        </p:nvSpPr>
        <p:spPr>
          <a:xfrm>
            <a:off x="2819400" y="1509117"/>
            <a:ext cx="2667000" cy="1723549"/>
          </a:xfrm>
          <a:prstGeom prst="rect">
            <a:avLst/>
          </a:prstGeom>
          <a:noFill/>
        </p:spPr>
        <p:txBody>
          <a:bodyPr wrap="square" rtlCol="0">
            <a:spAutoFit/>
          </a:bodyPr>
          <a:lstStyle/>
          <a:p>
            <a:r>
              <a:rPr lang="en-US" sz="1200" dirty="0"/>
              <a:t>Revenue varies by region, but wind projects provide the communities in which they are located lease payments to landowners (~$3,000-$6,000/megawatt*), state and local tax revenues (~$7,000/megawatt), and employment.**</a:t>
            </a:r>
          </a:p>
          <a:p>
            <a:endParaRPr lang="en-US" sz="1200" dirty="0"/>
          </a:p>
          <a:p>
            <a:endParaRPr lang="en-US" dirty="0"/>
          </a:p>
        </p:txBody>
      </p:sp>
      <p:sp>
        <p:nvSpPr>
          <p:cNvPr id="10" name="TextBox 9"/>
          <p:cNvSpPr txBox="1"/>
          <p:nvPr/>
        </p:nvSpPr>
        <p:spPr>
          <a:xfrm>
            <a:off x="0" y="2971800"/>
            <a:ext cx="2209800" cy="215444"/>
          </a:xfrm>
          <a:prstGeom prst="rect">
            <a:avLst/>
          </a:prstGeom>
          <a:noFill/>
        </p:spPr>
        <p:txBody>
          <a:bodyPr wrap="square" rtlCol="0">
            <a:spAutoFit/>
          </a:bodyPr>
          <a:lstStyle/>
          <a:p>
            <a:r>
              <a:rPr lang="en-US" sz="800" i="1" dirty="0"/>
              <a:t>Photo from Ruth Baranowski, </a:t>
            </a:r>
            <a:r>
              <a:rPr lang="en-US" sz="800" i="1" dirty="0">
                <a:hlinkClick r:id="rId4"/>
              </a:rPr>
              <a:t>NREL 16411</a:t>
            </a:r>
            <a:endParaRPr lang="en-US" sz="800" dirty="0"/>
          </a:p>
        </p:txBody>
      </p:sp>
      <p:sp>
        <p:nvSpPr>
          <p:cNvPr id="11" name="TextBox 10"/>
          <p:cNvSpPr txBox="1"/>
          <p:nvPr/>
        </p:nvSpPr>
        <p:spPr>
          <a:xfrm>
            <a:off x="2819400" y="2804052"/>
            <a:ext cx="2438400" cy="461665"/>
          </a:xfrm>
          <a:prstGeom prst="rect">
            <a:avLst/>
          </a:prstGeom>
          <a:noFill/>
        </p:spPr>
        <p:txBody>
          <a:bodyPr wrap="square" rtlCol="0">
            <a:spAutoFit/>
          </a:bodyPr>
          <a:lstStyle/>
          <a:p>
            <a:r>
              <a:rPr lang="en-US" sz="600" dirty="0"/>
              <a:t>**American Wind Energy Association. 2017. </a:t>
            </a:r>
            <a:r>
              <a:rPr lang="en-US" sz="600" i="1" dirty="0">
                <a:hlinkClick r:id="rId5"/>
              </a:rPr>
              <a:t>U.S. Wind Industry Annual Market Report, Year Ending 2017</a:t>
            </a:r>
            <a:r>
              <a:rPr lang="en-US" sz="600" i="1" dirty="0"/>
              <a:t>. </a:t>
            </a:r>
            <a:endParaRPr lang="en-US" sz="600" dirty="0"/>
          </a:p>
          <a:p>
            <a:r>
              <a:rPr lang="en-US" sz="600" dirty="0"/>
              <a:t>**U.S. Department of Energy. (2015). </a:t>
            </a:r>
            <a:r>
              <a:rPr lang="en-US" sz="600" i="1" dirty="0">
                <a:hlinkClick r:id="rId6"/>
              </a:rPr>
              <a:t>Wind Vision: A New Era for Wind Power in the United States</a:t>
            </a:r>
            <a:r>
              <a:rPr lang="en-US" sz="600" i="1" dirty="0"/>
              <a:t>.</a:t>
            </a:r>
          </a:p>
        </p:txBody>
      </p:sp>
    </p:spTree>
    <p:extLst>
      <p:ext uri="{BB962C8B-B14F-4D97-AF65-F5344CB8AC3E}">
        <p14:creationId xmlns:p14="http://schemas.microsoft.com/office/powerpoint/2010/main" val="339380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
            <a:ext cx="5486400" cy="3654552"/>
          </a:xfrm>
          <a:prstGeom prst="rect">
            <a:avLst/>
          </a:prstGeom>
        </p:spPr>
      </p:pic>
      <p:sp>
        <p:nvSpPr>
          <p:cNvPr id="8" name="TextBox 7"/>
          <p:cNvSpPr txBox="1"/>
          <p:nvPr/>
        </p:nvSpPr>
        <p:spPr>
          <a:xfrm>
            <a:off x="2286000" y="609600"/>
            <a:ext cx="3200400" cy="584775"/>
          </a:xfrm>
          <a:prstGeom prst="rect">
            <a:avLst/>
          </a:prstGeom>
          <a:noFill/>
        </p:spPr>
        <p:txBody>
          <a:bodyPr wrap="square" rtlCol="0">
            <a:spAutoFit/>
          </a:bodyPr>
          <a:lstStyle/>
          <a:p>
            <a:r>
              <a:rPr lang="en-US" sz="1600" b="1" dirty="0"/>
              <a:t>5. Wind energy is an inexhaustible renewable energy source. </a:t>
            </a:r>
            <a:endParaRPr lang="en-US" sz="1600" dirty="0"/>
          </a:p>
        </p:txBody>
      </p:sp>
      <p:sp>
        <p:nvSpPr>
          <p:cNvPr id="9" name="TextBox 8"/>
          <p:cNvSpPr txBox="1"/>
          <p:nvPr/>
        </p:nvSpPr>
        <p:spPr>
          <a:xfrm>
            <a:off x="2286000" y="1066800"/>
            <a:ext cx="3124200" cy="1754326"/>
          </a:xfrm>
          <a:prstGeom prst="rect">
            <a:avLst/>
          </a:prstGeom>
          <a:noFill/>
        </p:spPr>
        <p:txBody>
          <a:bodyPr wrap="square" rtlCol="0">
            <a:spAutoFit/>
          </a:bodyPr>
          <a:lstStyle/>
          <a:p>
            <a:r>
              <a:rPr lang="en-US" sz="1200" dirty="0"/>
              <a:t>Wind energy is plentiful and readily available, and capturing its power does not deplete our natural resources. At the end of 2017, nearly 89 gigawatts of wind energy were installed across the United States.* Analysis indicates that by 2020, the installed capacity of wind energy in the United States could reach 113 gigawatts, or 10% of annual end-use electricity demand.**</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338" b="2015"/>
          <a:stretch/>
        </p:blipFill>
        <p:spPr>
          <a:xfrm>
            <a:off x="0" y="609600"/>
            <a:ext cx="2260472" cy="2674110"/>
          </a:xfrm>
          <a:prstGeom prst="rect">
            <a:avLst/>
          </a:prstGeom>
        </p:spPr>
      </p:pic>
      <p:sp>
        <p:nvSpPr>
          <p:cNvPr id="10" name="TextBox 9"/>
          <p:cNvSpPr txBox="1"/>
          <p:nvPr/>
        </p:nvSpPr>
        <p:spPr>
          <a:xfrm>
            <a:off x="-76200" y="3289756"/>
            <a:ext cx="2438400" cy="215444"/>
          </a:xfrm>
          <a:prstGeom prst="rect">
            <a:avLst/>
          </a:prstGeom>
          <a:noFill/>
        </p:spPr>
        <p:txBody>
          <a:bodyPr wrap="square" rtlCol="0">
            <a:spAutoFit/>
          </a:bodyPr>
          <a:lstStyle/>
          <a:p>
            <a:r>
              <a:rPr lang="en-US" sz="800" i="1" dirty="0"/>
              <a:t>Photo by Nebraska Public Power District, </a:t>
            </a:r>
            <a:r>
              <a:rPr lang="en-US" sz="800" i="1" dirty="0">
                <a:hlinkClick r:id="rId4"/>
              </a:rPr>
              <a:t>NREL 16442</a:t>
            </a:r>
            <a:endParaRPr lang="en-US" sz="800" dirty="0"/>
          </a:p>
        </p:txBody>
      </p:sp>
      <p:sp>
        <p:nvSpPr>
          <p:cNvPr id="11" name="TextBox 10"/>
          <p:cNvSpPr txBox="1"/>
          <p:nvPr/>
        </p:nvSpPr>
        <p:spPr>
          <a:xfrm>
            <a:off x="2286000" y="2743200"/>
            <a:ext cx="3048000" cy="461665"/>
          </a:xfrm>
          <a:prstGeom prst="rect">
            <a:avLst/>
          </a:prstGeom>
          <a:noFill/>
        </p:spPr>
        <p:txBody>
          <a:bodyPr wrap="square" rtlCol="0">
            <a:spAutoFit/>
          </a:bodyPr>
          <a:lstStyle/>
          <a:p>
            <a:r>
              <a:rPr lang="en-US" sz="600" dirty="0"/>
              <a:t>*American Wind Energy Association. 2017. </a:t>
            </a:r>
            <a:r>
              <a:rPr lang="en-US" sz="600" i="1" dirty="0">
                <a:hlinkClick r:id="rId5"/>
              </a:rPr>
              <a:t>U.S. Wind Industry Annual Market Report, Year Ending 2017</a:t>
            </a:r>
            <a:r>
              <a:rPr lang="en-US" sz="600" i="1" dirty="0"/>
              <a:t>.</a:t>
            </a:r>
            <a:endParaRPr lang="en-US" sz="600" dirty="0"/>
          </a:p>
          <a:p>
            <a:r>
              <a:rPr lang="en-US" sz="600" dirty="0"/>
              <a:t>**U.S. Department of Energy. (2015). </a:t>
            </a:r>
            <a:r>
              <a:rPr lang="en-US" sz="600" i="1" dirty="0">
                <a:hlinkClick r:id="rId6"/>
              </a:rPr>
              <a:t>Wind Vision: A New Era for Wind Power in the United States</a:t>
            </a:r>
            <a:r>
              <a:rPr lang="en-US" sz="600" i="1" dirty="0"/>
              <a:t>.</a:t>
            </a:r>
            <a:endParaRPr lang="en-US" sz="600" dirty="0"/>
          </a:p>
        </p:txBody>
      </p:sp>
    </p:spTree>
    <p:extLst>
      <p:ext uri="{BB962C8B-B14F-4D97-AF65-F5344CB8AC3E}">
        <p14:creationId xmlns:p14="http://schemas.microsoft.com/office/powerpoint/2010/main" val="90665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
            <a:ext cx="5486400" cy="36545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3100996" cy="2066826"/>
          </a:xfrm>
          <a:prstGeom prst="rect">
            <a:avLst/>
          </a:prstGeom>
        </p:spPr>
      </p:pic>
      <p:sp>
        <p:nvSpPr>
          <p:cNvPr id="8" name="TextBox 7"/>
          <p:cNvSpPr txBox="1"/>
          <p:nvPr/>
        </p:nvSpPr>
        <p:spPr>
          <a:xfrm>
            <a:off x="3200400" y="609600"/>
            <a:ext cx="2262796" cy="584775"/>
          </a:xfrm>
          <a:prstGeom prst="rect">
            <a:avLst/>
          </a:prstGeom>
          <a:noFill/>
        </p:spPr>
        <p:txBody>
          <a:bodyPr wrap="square" rtlCol="0">
            <a:spAutoFit/>
          </a:bodyPr>
          <a:lstStyle/>
          <a:p>
            <a:r>
              <a:rPr lang="en-US" sz="1600" b="1" dirty="0"/>
              <a:t>6. Wind turbines don’t consume water.</a:t>
            </a:r>
            <a:endParaRPr lang="en-US" sz="1600" dirty="0"/>
          </a:p>
        </p:txBody>
      </p:sp>
      <p:sp>
        <p:nvSpPr>
          <p:cNvPr id="9" name="TextBox 8"/>
          <p:cNvSpPr txBox="1"/>
          <p:nvPr/>
        </p:nvSpPr>
        <p:spPr>
          <a:xfrm>
            <a:off x="3200400" y="1219200"/>
            <a:ext cx="1981200" cy="1384995"/>
          </a:xfrm>
          <a:prstGeom prst="rect">
            <a:avLst/>
          </a:prstGeom>
          <a:noFill/>
        </p:spPr>
        <p:txBody>
          <a:bodyPr wrap="square" rtlCol="0">
            <a:spAutoFit/>
          </a:bodyPr>
          <a:lstStyle/>
          <a:p>
            <a:r>
              <a:rPr lang="en-US" sz="1200" dirty="0"/>
              <a:t>Researchers estimate that wind power generation in 2017 reduced power-sector water consumption by 95 billion gallons, an amount equal to approximately 719 billion bottles of water.*</a:t>
            </a:r>
          </a:p>
        </p:txBody>
      </p:sp>
      <p:sp>
        <p:nvSpPr>
          <p:cNvPr id="7" name="TextBox 6"/>
          <p:cNvSpPr txBox="1"/>
          <p:nvPr/>
        </p:nvSpPr>
        <p:spPr>
          <a:xfrm>
            <a:off x="-76200" y="2756356"/>
            <a:ext cx="2209800" cy="215444"/>
          </a:xfrm>
          <a:prstGeom prst="rect">
            <a:avLst/>
          </a:prstGeom>
          <a:noFill/>
        </p:spPr>
        <p:txBody>
          <a:bodyPr wrap="square" rtlCol="0">
            <a:spAutoFit/>
          </a:bodyPr>
          <a:lstStyle/>
          <a:p>
            <a:r>
              <a:rPr lang="en-US" sz="800" i="1" dirty="0"/>
              <a:t>Photo from DOE Flickr. </a:t>
            </a:r>
            <a:r>
              <a:rPr lang="en-US" sz="800" i="1" dirty="0">
                <a:hlinkClick r:id="rId4"/>
              </a:rPr>
              <a:t>431 007 010</a:t>
            </a:r>
            <a:endParaRPr lang="en-US" sz="800" i="1" dirty="0"/>
          </a:p>
        </p:txBody>
      </p:sp>
      <p:sp>
        <p:nvSpPr>
          <p:cNvPr id="10" name="TextBox 9"/>
          <p:cNvSpPr txBox="1"/>
          <p:nvPr/>
        </p:nvSpPr>
        <p:spPr>
          <a:xfrm>
            <a:off x="3200400" y="2542401"/>
            <a:ext cx="2133600" cy="276999"/>
          </a:xfrm>
          <a:prstGeom prst="rect">
            <a:avLst/>
          </a:prstGeom>
          <a:noFill/>
        </p:spPr>
        <p:txBody>
          <a:bodyPr wrap="square" rtlCol="0">
            <a:spAutoFit/>
          </a:bodyPr>
          <a:lstStyle/>
          <a:p>
            <a:r>
              <a:rPr lang="en-US" sz="600" dirty="0"/>
              <a:t>*American Wind Energy Association. 2017. </a:t>
            </a:r>
            <a:r>
              <a:rPr lang="en-US" sz="600" i="1" dirty="0">
                <a:hlinkClick r:id="rId5"/>
              </a:rPr>
              <a:t>U.S. Wind Industry Annual Market Report, Year Ending 2017</a:t>
            </a:r>
            <a:r>
              <a:rPr lang="en-US" sz="600" i="1" dirty="0"/>
              <a:t>.</a:t>
            </a:r>
            <a:endParaRPr lang="en-US" sz="600" dirty="0"/>
          </a:p>
        </p:txBody>
      </p:sp>
    </p:spTree>
    <p:extLst>
      <p:ext uri="{BB962C8B-B14F-4D97-AF65-F5344CB8AC3E}">
        <p14:creationId xmlns:p14="http://schemas.microsoft.com/office/powerpoint/2010/main" val="340620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5486400" cy="3654552"/>
          </a:xfrm>
          <a:prstGeom prst="rect">
            <a:avLst/>
          </a:prstGeom>
        </p:spPr>
      </p:pic>
      <p:sp>
        <p:nvSpPr>
          <p:cNvPr id="8" name="TextBox 7"/>
          <p:cNvSpPr txBox="1"/>
          <p:nvPr/>
        </p:nvSpPr>
        <p:spPr>
          <a:xfrm>
            <a:off x="2828481" y="609600"/>
            <a:ext cx="2734119" cy="338554"/>
          </a:xfrm>
          <a:prstGeom prst="rect">
            <a:avLst/>
          </a:prstGeom>
          <a:noFill/>
        </p:spPr>
        <p:txBody>
          <a:bodyPr wrap="square" rtlCol="0">
            <a:spAutoFit/>
          </a:bodyPr>
          <a:lstStyle/>
          <a:p>
            <a:r>
              <a:rPr lang="en-US" sz="1600" b="1" dirty="0"/>
              <a:t>7. Wind energy is clean.</a:t>
            </a:r>
            <a:endParaRPr lang="en-US" sz="1600" dirty="0"/>
          </a:p>
        </p:txBody>
      </p:sp>
      <p:sp>
        <p:nvSpPr>
          <p:cNvPr id="9" name="TextBox 8"/>
          <p:cNvSpPr txBox="1"/>
          <p:nvPr/>
        </p:nvSpPr>
        <p:spPr>
          <a:xfrm>
            <a:off x="2828481" y="848142"/>
            <a:ext cx="2657919" cy="2215991"/>
          </a:xfrm>
          <a:prstGeom prst="rect">
            <a:avLst/>
          </a:prstGeom>
          <a:noFill/>
        </p:spPr>
        <p:txBody>
          <a:bodyPr wrap="square" rtlCol="0">
            <a:spAutoFit/>
          </a:bodyPr>
          <a:lstStyle/>
          <a:p>
            <a:r>
              <a:rPr lang="en-US" sz="1200" dirty="0"/>
              <a:t>Electricity generated by wind turbines does not pollute the water we drink or the air we breathe, so wind energy means less smog, less acid rain, and fewer greenhouse gas emissions.  </a:t>
            </a:r>
          </a:p>
          <a:p>
            <a:r>
              <a:rPr lang="en-US" sz="1200" dirty="0"/>
              <a:t>If we increase wind power’s contribution to the eastern grid by 30%, we could reduce carbon production by almost 19%.* **</a:t>
            </a:r>
            <a:br>
              <a:rPr lang="en-US" sz="1200" dirty="0"/>
            </a:br>
            <a:endParaRPr lang="en-US" sz="600" dirty="0"/>
          </a:p>
          <a:p>
            <a:r>
              <a:rPr lang="en-US" sz="600" dirty="0"/>
              <a:t>*Study based on Eastern interconnection wind penetration increase in 2024, compared to 2008 levels.</a:t>
            </a:r>
          </a:p>
          <a:p>
            <a:endParaRPr lang="en-US" sz="12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331" r="16649"/>
          <a:stretch/>
        </p:blipFill>
        <p:spPr>
          <a:xfrm>
            <a:off x="0" y="685800"/>
            <a:ext cx="2828481" cy="2327390"/>
          </a:xfrm>
          <a:prstGeom prst="rect">
            <a:avLst/>
          </a:prstGeom>
        </p:spPr>
      </p:pic>
      <p:sp>
        <p:nvSpPr>
          <p:cNvPr id="11" name="TextBox 10"/>
          <p:cNvSpPr txBox="1"/>
          <p:nvPr/>
        </p:nvSpPr>
        <p:spPr>
          <a:xfrm>
            <a:off x="-76200" y="2971800"/>
            <a:ext cx="2438400" cy="215444"/>
          </a:xfrm>
          <a:prstGeom prst="rect">
            <a:avLst/>
          </a:prstGeom>
          <a:noFill/>
        </p:spPr>
        <p:txBody>
          <a:bodyPr wrap="square" rtlCol="0">
            <a:spAutoFit/>
          </a:bodyPr>
          <a:lstStyle/>
          <a:p>
            <a:r>
              <a:rPr lang="en-US" sz="800" i="1" dirty="0"/>
              <a:t>Photo by Iberdrola Renewables, </a:t>
            </a:r>
            <a:r>
              <a:rPr lang="en-US" sz="800" i="1" dirty="0">
                <a:hlinkClick r:id="rId4"/>
              </a:rPr>
              <a:t>NREL 16692</a:t>
            </a:r>
            <a:endParaRPr lang="en-US" sz="800" i="1" dirty="0"/>
          </a:p>
        </p:txBody>
      </p:sp>
      <p:sp>
        <p:nvSpPr>
          <p:cNvPr id="12" name="TextBox 11"/>
          <p:cNvSpPr txBox="1"/>
          <p:nvPr/>
        </p:nvSpPr>
        <p:spPr>
          <a:xfrm>
            <a:off x="2819400" y="2819400"/>
            <a:ext cx="2514600" cy="369332"/>
          </a:xfrm>
          <a:prstGeom prst="rect">
            <a:avLst/>
          </a:prstGeom>
          <a:noFill/>
        </p:spPr>
        <p:txBody>
          <a:bodyPr wrap="square" rtlCol="0">
            <a:spAutoFit/>
          </a:bodyPr>
          <a:lstStyle/>
          <a:p>
            <a:r>
              <a:rPr lang="en-US" sz="600" dirty="0"/>
              <a:t>**</a:t>
            </a:r>
            <a:r>
              <a:rPr lang="en-US" sz="600" dirty="0" err="1"/>
              <a:t>EnerNex</a:t>
            </a:r>
            <a:r>
              <a:rPr lang="en-US" sz="600" dirty="0"/>
              <a:t> Corporation. Revised February 2011. </a:t>
            </a:r>
            <a:r>
              <a:rPr lang="en-US" sz="600" i="1" dirty="0">
                <a:hlinkClick r:id="rId5"/>
              </a:rPr>
              <a:t>Eastern Wind Integration and Transmission Study</a:t>
            </a:r>
            <a:r>
              <a:rPr lang="en-US" sz="600" dirty="0"/>
              <a:t>. Prepared for the National Renewable Energy Laboratory.</a:t>
            </a:r>
          </a:p>
        </p:txBody>
      </p:sp>
    </p:spTree>
    <p:extLst>
      <p:ext uri="{BB962C8B-B14F-4D97-AF65-F5344CB8AC3E}">
        <p14:creationId xmlns:p14="http://schemas.microsoft.com/office/powerpoint/2010/main" val="212992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
            <a:ext cx="5486400" cy="365455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5481"/>
          <a:stretch/>
        </p:blipFill>
        <p:spPr>
          <a:xfrm>
            <a:off x="0" y="685800"/>
            <a:ext cx="3259623" cy="2299814"/>
          </a:xfrm>
          <a:prstGeom prst="rect">
            <a:avLst/>
          </a:prstGeom>
        </p:spPr>
      </p:pic>
      <p:sp>
        <p:nvSpPr>
          <p:cNvPr id="8" name="TextBox 7"/>
          <p:cNvSpPr txBox="1"/>
          <p:nvPr/>
        </p:nvSpPr>
        <p:spPr>
          <a:xfrm>
            <a:off x="3200400" y="634425"/>
            <a:ext cx="2362200" cy="584775"/>
          </a:xfrm>
          <a:prstGeom prst="rect">
            <a:avLst/>
          </a:prstGeom>
          <a:noFill/>
        </p:spPr>
        <p:txBody>
          <a:bodyPr wrap="square" rtlCol="0">
            <a:spAutoFit/>
          </a:bodyPr>
          <a:lstStyle/>
          <a:p>
            <a:r>
              <a:rPr lang="en-US" sz="1600" b="1" dirty="0"/>
              <a:t>8. Wind energy systems have low operating costs.</a:t>
            </a:r>
            <a:endParaRPr lang="en-US" sz="1600" dirty="0"/>
          </a:p>
        </p:txBody>
      </p:sp>
      <p:sp>
        <p:nvSpPr>
          <p:cNvPr id="9" name="TextBox 8"/>
          <p:cNvSpPr txBox="1"/>
          <p:nvPr/>
        </p:nvSpPr>
        <p:spPr>
          <a:xfrm>
            <a:off x="3200400" y="1219200"/>
            <a:ext cx="2133600" cy="1015663"/>
          </a:xfrm>
          <a:prstGeom prst="rect">
            <a:avLst/>
          </a:prstGeom>
          <a:noFill/>
        </p:spPr>
        <p:txBody>
          <a:bodyPr wrap="square" rtlCol="0">
            <a:spAutoFit/>
          </a:bodyPr>
          <a:lstStyle/>
          <a:p>
            <a:r>
              <a:rPr lang="en-US" sz="1200" dirty="0"/>
              <a:t>This is because unlike other resources, there are no associated fuel costs with this form of generation.</a:t>
            </a:r>
          </a:p>
          <a:p>
            <a:r>
              <a:rPr lang="en-US" sz="1200" dirty="0"/>
              <a:t> </a:t>
            </a:r>
          </a:p>
        </p:txBody>
      </p:sp>
      <p:sp>
        <p:nvSpPr>
          <p:cNvPr id="11" name="TextBox 10"/>
          <p:cNvSpPr txBox="1"/>
          <p:nvPr/>
        </p:nvSpPr>
        <p:spPr>
          <a:xfrm>
            <a:off x="-76200" y="2971800"/>
            <a:ext cx="2438400" cy="215444"/>
          </a:xfrm>
          <a:prstGeom prst="rect">
            <a:avLst/>
          </a:prstGeom>
          <a:noFill/>
        </p:spPr>
        <p:txBody>
          <a:bodyPr wrap="square" rtlCol="0">
            <a:spAutoFit/>
          </a:bodyPr>
          <a:lstStyle/>
          <a:p>
            <a:r>
              <a:rPr lang="en-US" sz="800" i="1" dirty="0"/>
              <a:t>Photo from </a:t>
            </a:r>
            <a:r>
              <a:rPr lang="en-US" sz="800" i="1" dirty="0">
                <a:hlinkClick r:id="rId4"/>
              </a:rPr>
              <a:t>DOE Flickr</a:t>
            </a:r>
            <a:endParaRPr lang="en-US" sz="800" i="1" dirty="0"/>
          </a:p>
        </p:txBody>
      </p:sp>
    </p:spTree>
    <p:extLst>
      <p:ext uri="{BB962C8B-B14F-4D97-AF65-F5344CB8AC3E}">
        <p14:creationId xmlns:p14="http://schemas.microsoft.com/office/powerpoint/2010/main" val="48314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5486400" cy="3654552"/>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4333" b="6594"/>
          <a:stretch/>
        </p:blipFill>
        <p:spPr>
          <a:xfrm>
            <a:off x="0" y="685800"/>
            <a:ext cx="2074378" cy="2771627"/>
          </a:xfrm>
          <a:prstGeom prst="rect">
            <a:avLst/>
          </a:prstGeom>
        </p:spPr>
      </p:pic>
      <p:sp>
        <p:nvSpPr>
          <p:cNvPr id="8" name="TextBox 7"/>
          <p:cNvSpPr txBox="1"/>
          <p:nvPr/>
        </p:nvSpPr>
        <p:spPr>
          <a:xfrm>
            <a:off x="2133600" y="609600"/>
            <a:ext cx="3352800" cy="584775"/>
          </a:xfrm>
          <a:prstGeom prst="rect">
            <a:avLst/>
          </a:prstGeom>
          <a:noFill/>
        </p:spPr>
        <p:txBody>
          <a:bodyPr wrap="square" rtlCol="0">
            <a:spAutoFit/>
          </a:bodyPr>
          <a:lstStyle/>
          <a:p>
            <a:r>
              <a:rPr lang="en-US" sz="1600" b="1" dirty="0"/>
              <a:t>9. Wind energy can be used in a variety of applications.</a:t>
            </a:r>
            <a:endParaRPr lang="en-US" sz="1600" dirty="0"/>
          </a:p>
        </p:txBody>
      </p:sp>
      <p:sp>
        <p:nvSpPr>
          <p:cNvPr id="9" name="TextBox 8"/>
          <p:cNvSpPr txBox="1"/>
          <p:nvPr/>
        </p:nvSpPr>
        <p:spPr>
          <a:xfrm>
            <a:off x="2133600" y="1219200"/>
            <a:ext cx="3200400" cy="1384995"/>
          </a:xfrm>
          <a:prstGeom prst="rect">
            <a:avLst/>
          </a:prstGeom>
          <a:noFill/>
        </p:spPr>
        <p:txBody>
          <a:bodyPr wrap="square" rtlCol="0">
            <a:spAutoFit/>
          </a:bodyPr>
          <a:lstStyle/>
          <a:p>
            <a:r>
              <a:rPr lang="en-US" sz="1200" dirty="0"/>
              <a:t>Utility-scale, distributed, community, small wind and remote applications can be used for schools, tribes, municipal utilities, rural electric cooperatives, homes, businesses, farms, ranches, water pumping, ice making, and telecommunications sites.</a:t>
            </a:r>
          </a:p>
          <a:p>
            <a:r>
              <a:rPr lang="en-US" sz="1200" dirty="0"/>
              <a:t> </a:t>
            </a:r>
          </a:p>
        </p:txBody>
      </p:sp>
      <p:sp>
        <p:nvSpPr>
          <p:cNvPr id="11" name="TextBox 10"/>
          <p:cNvSpPr txBox="1"/>
          <p:nvPr/>
        </p:nvSpPr>
        <p:spPr>
          <a:xfrm>
            <a:off x="2057400" y="3166646"/>
            <a:ext cx="2209800" cy="338554"/>
          </a:xfrm>
          <a:prstGeom prst="rect">
            <a:avLst/>
          </a:prstGeom>
          <a:noFill/>
        </p:spPr>
        <p:txBody>
          <a:bodyPr wrap="square" rtlCol="0">
            <a:spAutoFit/>
          </a:bodyPr>
          <a:lstStyle/>
          <a:p>
            <a:r>
              <a:rPr lang="en-US" sz="800" i="1" dirty="0"/>
              <a:t>Photo by Northern Power Systems, </a:t>
            </a:r>
          </a:p>
          <a:p>
            <a:r>
              <a:rPr lang="en-US" sz="800" i="1" dirty="0">
                <a:hlinkClick r:id="rId4"/>
              </a:rPr>
              <a:t>NREL 16728</a:t>
            </a:r>
            <a:endParaRPr lang="en-US" sz="800" i="1" dirty="0"/>
          </a:p>
        </p:txBody>
      </p:sp>
    </p:spTree>
    <p:extLst>
      <p:ext uri="{BB962C8B-B14F-4D97-AF65-F5344CB8AC3E}">
        <p14:creationId xmlns:p14="http://schemas.microsoft.com/office/powerpoint/2010/main" val="3972756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866</Words>
  <Application>Microsoft Office PowerPoint</Application>
  <PresentationFormat>Custom</PresentationFormat>
  <Paragraphs>53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Baranowski, Ruth</cp:lastModifiedBy>
  <cp:revision>52</cp:revision>
  <dcterms:created xsi:type="dcterms:W3CDTF">2015-04-15T16:52:22Z</dcterms:created>
  <dcterms:modified xsi:type="dcterms:W3CDTF">2018-05-15T21:36:37Z</dcterms:modified>
</cp:coreProperties>
</file>